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61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7" autoAdjust="0"/>
    <p:restoredTop sz="94660"/>
  </p:normalViewPr>
  <p:slideViewPr>
    <p:cSldViewPr snapToGrid="0">
      <p:cViewPr>
        <p:scale>
          <a:sx n="95" d="100"/>
          <a:sy n="95" d="100"/>
        </p:scale>
        <p:origin x="486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5656D-B5BF-4981-B696-371C13DEA2DB}" type="datetimeFigureOut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5A05F-F3C0-4FED-8EBC-456BAEA320F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4950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8253-412D-41C2-852B-7FD4A978B16B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328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5256B-4BF0-4463-89E0-6367F095EE54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319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2BB77-B9E8-4D91-AAD3-24E04891F062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55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0554A-B23C-4D99-A663-936EFE111024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8047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8ABAB-4A7B-4ABE-B305-A592EA8050B3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67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07D3D-B875-43BF-A7E7-389491C59C14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962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6E28-2A44-4358-8AA5-839B3CA032F0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982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5F15C7A-0251-47EB-A3BB-901252B51409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594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D322-403A-42FC-9A7F-D541AAA2F5E6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665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D2FA4-9D5C-47F8-AB82-19812A1BA473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3576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6937D-ACDA-43F4-816E-6AC7A4E5D15E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3721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FC88010-316A-4A1A-85D8-C5802C43F464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86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3E7D902-C859-4855-B171-740873CA39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z="3600" dirty="0"/>
              <a:t>JAG </a:t>
            </a:r>
            <a:r>
              <a:rPr lang="ja-JP" altLang="en-US" sz="3600" dirty="0"/>
              <a:t>夏合宿</a:t>
            </a:r>
            <a:r>
              <a:rPr lang="en-US" altLang="ja-JP" sz="3600" dirty="0"/>
              <a:t>2019 Day2</a:t>
            </a:r>
            <a:br>
              <a:rPr lang="en-US" altLang="ja-JP" dirty="0"/>
            </a:br>
            <a:r>
              <a:rPr lang="en-US" altLang="ja-JP" dirty="0"/>
              <a:t>E: Expensive Function</a:t>
            </a: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C1A13F2F-8C3A-4261-A88F-F9A16A76ED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43428"/>
          </a:xfrm>
        </p:spPr>
        <p:txBody>
          <a:bodyPr/>
          <a:lstStyle/>
          <a:p>
            <a:r>
              <a:rPr lang="ja-JP" altLang="en-US" dirty="0"/>
              <a:t>原案</a:t>
            </a:r>
            <a:r>
              <a:rPr lang="en-US" altLang="ja-JP" dirty="0"/>
              <a:t>/</a:t>
            </a:r>
            <a:r>
              <a:rPr kumimoji="1" lang="ja-JP" altLang="en-US" cap="none" dirty="0"/>
              <a:t>解答 </a:t>
            </a:r>
            <a:r>
              <a:rPr kumimoji="1" lang="en-US" altLang="ja-JP" cap="none" dirty="0"/>
              <a:t>: </a:t>
            </a:r>
            <a:r>
              <a:rPr lang="en-US" altLang="ja-JP" cap="none" dirty="0" err="1"/>
              <a:t>oshibori</a:t>
            </a:r>
            <a:endParaRPr kumimoji="1" lang="en-US" altLang="ja-JP" cap="none" dirty="0"/>
          </a:p>
          <a:p>
            <a:r>
              <a:rPr kumimoji="1" lang="ja-JP" altLang="en-US" cap="none" dirty="0"/>
              <a:t>テスト </a:t>
            </a:r>
            <a:r>
              <a:rPr kumimoji="1" lang="en-US" altLang="ja-JP" cap="none" dirty="0"/>
              <a:t>: </a:t>
            </a:r>
            <a:r>
              <a:rPr kumimoji="1" lang="en-US" altLang="ja-JP" cap="none" dirty="0" err="1"/>
              <a:t>TumoiYorozu</a:t>
            </a:r>
            <a:endParaRPr kumimoji="1" lang="en-US" altLang="ja-JP" cap="none" dirty="0"/>
          </a:p>
          <a:p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457BBA6C-F829-4754-A620-0FE38A1E5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270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問題概要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60EF284B-DF6D-4E2E-973D-64D2280580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97280" y="1845733"/>
                <a:ext cx="10408180" cy="3168393"/>
              </a:xfrm>
            </p:spPr>
            <p:txBody>
              <a:bodyPr>
                <a:normAutofit/>
              </a:bodyPr>
              <a:lstStyle/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=0,   </m:t>
                    </m:r>
                    <m:sSub>
                      <m:sSubPr>
                        <m:ctrlP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kumimoji="1" lang="en-US" altLang="ja-JP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kumimoji="1" lang="en-US" altLang="ja-JP" sz="24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d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𝑚𝑜𝑑</m:t>
                        </m:r>
                      </m:fName>
                      <m:e>
                        <m:r>
                          <a:rPr kumimoji="1" lang="en-US" altLang="ja-JP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func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&gt;1) </m:t>
                    </m:r>
                  </m:oMath>
                </a14:m>
                <a:endParaRPr kumimoji="1" lang="en-US" altLang="ja-JP" sz="2400" b="0" i="1" dirty="0">
                  <a:latin typeface="Cambria Math" panose="02040503050406030204" pitchFamily="18" charset="0"/>
                </a:endParaRPr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kumimoji="1" lang="en-US" altLang="ja-JP" sz="24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…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sSup>
                          <m:sSupPr>
                            <m:ctrlPr>
                              <a:rPr lang="en-US" altLang="ja-JP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24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ja-JP" sz="2400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sub>
                    </m:sSub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kumimoji="1"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…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sSup>
                          <m:sSupPr>
                            <m:ctrlPr>
                              <a:rPr lang="en-US" altLang="ja-JP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sub>
                    </m:sSub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ja-JP" altLang="en-US" sz="2400" i="1" dirty="0">
                        <a:latin typeface="Cambria Math" panose="02040503050406030204" pitchFamily="18" charset="0"/>
                      </a:rPr>
                      <m:t>を</m:t>
                    </m:r>
                  </m:oMath>
                </a14:m>
                <a:r>
                  <a:rPr lang="ja-JP" altLang="en-US" sz="2400" dirty="0"/>
                  <a:t>求めよ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 marL="0" indent="0" algn="r">
                  <a:buNone/>
                </a:pPr>
                <a:r>
                  <a:rPr lang="en-US" altLang="ja-JP" sz="2400" dirty="0"/>
                  <a:t>※ </a:t>
                </a:r>
                <a14:m>
                  <m:oMath xmlns:m="http://schemas.openxmlformats.org/officeDocument/2006/math"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</m:oMath>
                </a14:m>
                <a:r>
                  <a:rPr lang="ja-JP" altLang="en-US" sz="2400" dirty="0"/>
                  <a:t> は</a:t>
                </a:r>
                <a:r>
                  <a:rPr lang="en-US" altLang="ja-JP" sz="2400" dirty="0"/>
                  <a:t>XOR </a:t>
                </a:r>
                <a:r>
                  <a:rPr lang="ja-JP" altLang="en-US" sz="2400" dirty="0"/>
                  <a:t>を表す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 marL="0" indent="0">
                  <a:buNone/>
                </a:pPr>
                <a:endParaRPr kumimoji="1" lang="ja-JP" altLang="en-US" sz="2400" dirty="0"/>
              </a:p>
            </p:txBody>
          </p:sp>
        </mc:Choice>
        <mc:Fallback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60EF284B-DF6D-4E2E-973D-64D2280580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97280" y="1845733"/>
                <a:ext cx="10408180" cy="3168393"/>
              </a:xfrm>
              <a:blipFill>
                <a:blip r:embed="rId2"/>
                <a:stretch>
                  <a:fillRect l="-1640" t="-1731" r="-17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フッター プレースホルダー 13">
            <a:extLst>
              <a:ext uri="{FF2B5EF4-FFF2-40B4-BE49-F238E27FC236}">
                <a16:creationId xmlns:a16="http://schemas.microsoft.com/office/drawing/2014/main" id="{CC5401E6-24A2-4F68-B6A2-84AB14E0A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8922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 </a:t>
            </a:r>
            <a:r>
              <a:rPr lang="en-US" altLang="ja-JP" dirty="0"/>
              <a:t>A</a:t>
            </a:r>
            <a:endParaRPr kumimoji="1" lang="ja-JP" altLang="en-US" dirty="0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CEE6AE93-BE9E-44FE-A867-F6FAAC8FA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コンテンツ プレースホルダー 2">
                <a:extLst>
                  <a:ext uri="{FF2B5EF4-FFF2-40B4-BE49-F238E27FC236}">
                    <a16:creationId xmlns:a16="http://schemas.microsoft.com/office/drawing/2014/main" id="{28FB6D2B-4032-4625-BCD4-ED9EBC84DA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097280" y="1845733"/>
                <a:ext cx="10408180" cy="4102891"/>
              </a:xfrm>
              <a:prstGeom prst="rect">
                <a:avLst/>
              </a:prstGeom>
            </p:spPr>
            <p:txBody>
              <a:bodyPr vert="horz" lIns="0" tIns="45720" rIns="0" bIns="45720" rtlCol="0">
                <a:normAutofit lnSpcReduction="10000"/>
              </a:bodyPr>
              <a:lstStyle>
                <a:lvl1pPr marL="91440" indent="-91440" algn="l" defTabSz="914400" rtl="0" eaLnBrk="1" latinLnBrk="0" hangingPunct="1">
                  <a:lnSpc>
                    <a:spcPct val="90000"/>
                  </a:lnSpc>
                  <a:spcBef>
                    <a:spcPts val="1200"/>
                  </a:spcBef>
                  <a:spcAft>
                    <a:spcPts val="200"/>
                  </a:spcAft>
                  <a:buClr>
                    <a:schemeClr val="accent1"/>
                  </a:buClr>
                  <a:buSzPct val="100000"/>
                  <a:buFont typeface="Calibri" panose="020F0502020204030204" pitchFamily="34" charset="0"/>
                  <a:buChar char=" "/>
                  <a:defRPr kumimoji="1"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38404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56692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74980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93268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1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13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15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17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…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sSup>
                          <m:sSupPr>
                            <m:ctrlPr>
                              <a:rPr lang="en-US" altLang="ja-JP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sub>
                    </m:sSub>
                  </m:oMath>
                </a14:m>
                <a:r>
                  <a:rPr lang="ja-JP" altLang="en-US" sz="2400" dirty="0"/>
                  <a:t> </a:t>
                </a:r>
                <a:r>
                  <a:rPr lang="en-US" altLang="ja-JP" sz="2400" dirty="0"/>
                  <a:t>= A </a:t>
                </a:r>
                <a:r>
                  <a:rPr lang="ja-JP" altLang="en-US" sz="2400" dirty="0"/>
                  <a:t>と置くと，</a:t>
                </a:r>
                <a:endParaRPr lang="en-US" altLang="ja-JP" sz="24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ja-JP" altLang="en-US" sz="2400" i="1">
                          <a:latin typeface="Cambria Math" panose="02040503050406030204" pitchFamily="18" charset="0"/>
                        </a:rPr>
                        <m:t>⊕</m:t>
                      </m:r>
                      <m:r>
                        <a:rPr lang="en-US" altLang="ja-JP" sz="2400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altLang="ja-JP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ja-JP" sz="24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ja-JP" altLang="en-US" sz="2400" i="1">
                          <a:latin typeface="Cambria Math" panose="02040503050406030204" pitchFamily="18" charset="0"/>
                        </a:rPr>
                        <m:t>⊕</m:t>
                      </m:r>
                      <m:r>
                        <a:rPr lang="en-US" altLang="ja-JP" sz="2400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ja-JP" altLang="en-US" sz="2400" dirty="0"/>
                  <a:t>となるので，求めるべき答えは　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 marL="0" indent="0">
                  <a:buNone/>
                </a:pP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en-US" altLang="ja-JP" sz="2400" dirty="0"/>
                  <a:t>Tester</a:t>
                </a:r>
                <a:r>
                  <a:rPr lang="ja-JP" altLang="en-US" sz="2400" dirty="0"/>
                  <a:t>解 </a:t>
                </a:r>
                <a:endParaRPr lang="en-US" altLang="ja-JP" sz="2400" dirty="0"/>
              </a:p>
              <a:p>
                <a:pPr marL="0" indent="0">
                  <a:buNone/>
                </a:pPr>
                <a:r>
                  <a:rPr lang="en-US" altLang="ja-JP" sz="2400" dirty="0"/>
                  <a:t>	</a:t>
                </a:r>
                <a:r>
                  <a:rPr lang="en-US" altLang="ja-JP" sz="2400" dirty="0" err="1"/>
                  <a:t>oshibori</a:t>
                </a:r>
                <a:r>
                  <a:rPr lang="en-US" altLang="ja-JP" sz="2400" dirty="0"/>
                  <a:t>         	: 21</a:t>
                </a:r>
                <a:r>
                  <a:rPr lang="ja-JP" altLang="en-US" sz="2400" dirty="0"/>
                  <a:t>行</a:t>
                </a:r>
                <a:endParaRPr lang="en-US" altLang="ja-JP" sz="2400" dirty="0"/>
              </a:p>
              <a:p>
                <a:pPr marL="0" indent="0">
                  <a:buNone/>
                </a:pPr>
                <a:r>
                  <a:rPr lang="en-US" altLang="ja-JP" sz="2400" dirty="0"/>
                  <a:t>	</a:t>
                </a:r>
                <a:r>
                  <a:rPr lang="en-US" altLang="ja-JP" sz="2400" dirty="0" err="1"/>
                  <a:t>TumoiYorozu</a:t>
                </a:r>
                <a:r>
                  <a:rPr lang="en-US" altLang="ja-JP" sz="2400" dirty="0"/>
                  <a:t>	: 45</a:t>
                </a:r>
                <a:r>
                  <a:rPr lang="ja-JP" altLang="en-US" sz="2400" dirty="0"/>
                  <a:t>行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ja-JP" altLang="en-US" sz="2400" dirty="0"/>
              </a:p>
            </p:txBody>
          </p:sp>
        </mc:Choice>
        <mc:Fallback>
          <p:sp>
            <p:nvSpPr>
              <p:cNvPr id="12" name="コンテンツ プレースホルダー 2">
                <a:extLst>
                  <a:ext uri="{FF2B5EF4-FFF2-40B4-BE49-F238E27FC236}">
                    <a16:creationId xmlns:a16="http://schemas.microsoft.com/office/drawing/2014/main" id="{28FB6D2B-4032-4625-BCD4-ED9EBC84DA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280" y="1845733"/>
                <a:ext cx="10408180" cy="4102891"/>
              </a:xfrm>
              <a:prstGeom prst="rect">
                <a:avLst/>
              </a:prstGeom>
              <a:blipFill>
                <a:blip r:embed="rId2"/>
                <a:stretch>
                  <a:fillRect l="-1640" t="-341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865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 </a:t>
            </a:r>
            <a:r>
              <a:rPr lang="en-US" altLang="ja-JP" dirty="0"/>
              <a:t>B</a:t>
            </a:r>
            <a:endParaRPr kumimoji="1" lang="ja-JP" altLang="en-US" dirty="0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CEE6AE93-BE9E-44FE-A867-F6FAAC8FA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コンテンツ プレースホルダー 2">
                <a:extLst>
                  <a:ext uri="{FF2B5EF4-FFF2-40B4-BE49-F238E27FC236}">
                    <a16:creationId xmlns:a16="http://schemas.microsoft.com/office/drawing/2014/main" id="{28FB6D2B-4032-4625-BCD4-ED9EBC84DA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097280" y="1845733"/>
                <a:ext cx="10408180" cy="4102891"/>
              </a:xfrm>
              <a:prstGeom prst="rect">
                <a:avLst/>
              </a:prstGeom>
            </p:spPr>
            <p:txBody>
              <a:bodyPr vert="horz" lIns="0" tIns="45720" rIns="0" bIns="45720" rtlCol="0">
                <a:normAutofit/>
              </a:bodyPr>
              <a:lstStyle>
                <a:lvl1pPr marL="91440" indent="-91440" algn="l" defTabSz="914400" rtl="0" eaLnBrk="1" latinLnBrk="0" hangingPunct="1">
                  <a:lnSpc>
                    <a:spcPct val="90000"/>
                  </a:lnSpc>
                  <a:spcBef>
                    <a:spcPts val="1200"/>
                  </a:spcBef>
                  <a:spcAft>
                    <a:spcPts val="200"/>
                  </a:spcAft>
                  <a:buClr>
                    <a:schemeClr val="accent1"/>
                  </a:buClr>
                  <a:buSzPct val="100000"/>
                  <a:buFont typeface="Calibri" panose="020F0502020204030204" pitchFamily="34" charset="0"/>
                  <a:buChar char=" "/>
                  <a:defRPr kumimoji="1"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38404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56692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74980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932688" indent="-18288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1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13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15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1700000" indent="-228600" algn="l" defTabSz="914400" rtl="0" eaLnBrk="1" latinLnBrk="0" hangingPunct="1">
                  <a:lnSpc>
                    <a:spcPct val="90000"/>
                  </a:lnSpc>
                  <a:spcBef>
                    <a:spcPts val="200"/>
                  </a:spcBef>
                  <a:spcAft>
                    <a:spcPts val="400"/>
                  </a:spcAft>
                  <a:buClr>
                    <a:schemeClr val="accent1"/>
                  </a:buClr>
                  <a:buFont typeface="Calibri" pitchFamily="34" charset="0"/>
                  <a:buChar char="◦"/>
                  <a:defRPr kumimoji="1" sz="1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=0,   </m:t>
                    </m:r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d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𝑚𝑜𝑑</m:t>
                        </m:r>
                      </m:fName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func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&gt;1) </m:t>
                    </m:r>
                  </m:oMath>
                </a14:m>
                <a:endParaRPr lang="en-US" altLang="ja-JP" sz="2400" i="1" dirty="0">
                  <a:latin typeface="Cambria Math" panose="02040503050406030204" pitchFamily="18" charset="0"/>
                </a:endParaRPr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…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sSup>
                          <m:sSupPr>
                            <m:ctrlP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ja-JP" sz="240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sub>
                    </m:sSub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…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ja-JP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sSup>
                          <m:sSupPr>
                            <m:ctrlPr>
                              <a:rPr lang="en-US" altLang="ja-JP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ja-JP" sz="2400" i="1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sub>
                    </m:sSub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ja-JP" altLang="en-US" sz="2400" i="1" dirty="0">
                        <a:latin typeface="Cambria Math" panose="02040503050406030204" pitchFamily="18" charset="0"/>
                      </a:rPr>
                      <m:t>を</m:t>
                    </m:r>
                  </m:oMath>
                </a14:m>
                <a:r>
                  <a:rPr lang="ja-JP" altLang="en-US" sz="2400" dirty="0"/>
                  <a:t>求めよ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ja-JP" altLang="en-US" sz="2400" dirty="0"/>
                  <a:t>愚直に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ja-JP" altLang="en-US" sz="2400" i="1">
                        <a:latin typeface="Cambria Math" panose="02040503050406030204" pitchFamily="18" charset="0"/>
                      </a:rPr>
                      <m:t>回</m:t>
                    </m:r>
                  </m:oMath>
                </a14:m>
                <a:r>
                  <a:rPr lang="ja-JP" altLang="en-US" sz="2400" dirty="0"/>
                  <a:t>回して計算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en-US" altLang="ja-JP" sz="2400" dirty="0"/>
                  <a:t>Tester</a:t>
                </a:r>
                <a:r>
                  <a:rPr lang="ja-JP" altLang="en-US" sz="2400" dirty="0"/>
                  <a:t>解 </a:t>
                </a:r>
                <a:endParaRPr lang="en-US" altLang="ja-JP" sz="2400" dirty="0"/>
              </a:p>
              <a:p>
                <a:pPr marL="0" indent="0">
                  <a:buFont typeface="Calibri" panose="020F0502020204030204" pitchFamily="34" charset="0"/>
                  <a:buNone/>
                </a:pPr>
                <a:r>
                  <a:rPr lang="en-US" altLang="ja-JP" sz="2400" dirty="0"/>
                  <a:t>	</a:t>
                </a:r>
                <a:r>
                  <a:rPr lang="en-US" altLang="ja-JP" sz="2400" dirty="0" err="1"/>
                  <a:t>oshibori</a:t>
                </a:r>
                <a:r>
                  <a:rPr lang="en-US" altLang="ja-JP" sz="2400" dirty="0"/>
                  <a:t>         	: 34</a:t>
                </a:r>
                <a:r>
                  <a:rPr lang="ja-JP" altLang="en-US" sz="2400" dirty="0"/>
                  <a:t>行 </a:t>
                </a:r>
                <a:r>
                  <a:rPr lang="en-US" altLang="ja-JP" sz="2400" dirty="0"/>
                  <a:t>Time 2.22 sec</a:t>
                </a:r>
              </a:p>
              <a:p>
                <a:pPr marL="0" indent="0">
                  <a:buFont typeface="Calibri" panose="020F0502020204030204" pitchFamily="34" charset="0"/>
                  <a:buNone/>
                </a:pPr>
                <a:r>
                  <a:rPr lang="en-US" altLang="ja-JP" sz="2400" dirty="0"/>
                  <a:t>	</a:t>
                </a:r>
                <a:r>
                  <a:rPr lang="en-US" altLang="ja-JP" sz="2400" dirty="0" err="1"/>
                  <a:t>TumoiYorozu</a:t>
                </a:r>
                <a:r>
                  <a:rPr lang="en-US" altLang="ja-JP" sz="2400" dirty="0"/>
                  <a:t>	: 53</a:t>
                </a:r>
                <a:r>
                  <a:rPr lang="ja-JP" altLang="en-US" sz="2400" dirty="0"/>
                  <a:t>行 </a:t>
                </a:r>
                <a:r>
                  <a:rPr lang="en-US" altLang="ja-JP" sz="2400" dirty="0"/>
                  <a:t>Time 0.64 sec</a:t>
                </a:r>
                <a:endParaRPr lang="ja-JP" altLang="en-US" sz="2400" dirty="0"/>
              </a:p>
            </p:txBody>
          </p:sp>
        </mc:Choice>
        <mc:Fallback>
          <p:sp>
            <p:nvSpPr>
              <p:cNvPr id="12" name="コンテンツ プレースホルダー 2">
                <a:extLst>
                  <a:ext uri="{FF2B5EF4-FFF2-40B4-BE49-F238E27FC236}">
                    <a16:creationId xmlns:a16="http://schemas.microsoft.com/office/drawing/2014/main" id="{28FB6D2B-4032-4625-BCD4-ED9EBC84DA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280" y="1845733"/>
                <a:ext cx="10408180" cy="4102891"/>
              </a:xfrm>
              <a:prstGeom prst="rect">
                <a:avLst/>
              </a:prstGeom>
              <a:blipFill>
                <a:blip r:embed="rId2"/>
                <a:stretch>
                  <a:fillRect l="-1640" t="-1337" b="-44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9269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統計情報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kumimoji="1" lang="en-US" altLang="ja-JP" dirty="0"/>
              <a:t>AC / </a:t>
            </a:r>
            <a:r>
              <a:rPr kumimoji="1" lang="ja-JP" altLang="en-US" dirty="0"/>
              <a:t>提出したチーム </a:t>
            </a:r>
            <a:r>
              <a:rPr kumimoji="1" lang="en-US" altLang="ja-JP" dirty="0"/>
              <a:t>: 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First AC	</a:t>
            </a:r>
            <a:r>
              <a:rPr lang="en-US" altLang="ja-JP" dirty="0" err="1"/>
              <a:t>eiyatonari</a:t>
            </a:r>
            <a:r>
              <a:rPr lang="en-US" altLang="ja-JP" dirty="0"/>
              <a:t>        (3min</a:t>
            </a:r>
            <a:r>
              <a:rPr lang="ja-JP" altLang="en-US" dirty="0"/>
              <a:t> </a:t>
            </a:r>
            <a:r>
              <a:rPr lang="en-US" altLang="ja-JP" dirty="0"/>
              <a:t>24sec)</a:t>
            </a:r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98F5E31-3337-47D4-A47B-5A6F31858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E: Expensive Function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7622144"/>
      </p:ext>
    </p:extLst>
  </p:cSld>
  <p:clrMapOvr>
    <a:masterClrMapping/>
  </p:clrMapOvr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レトロスペク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レトロスペクト</Template>
  <TotalTime>102</TotalTime>
  <Words>184</Words>
  <Application>Microsoft Office PowerPoint</Application>
  <PresentationFormat>ワイド画面</PresentationFormat>
  <Paragraphs>36</Paragraphs>
  <Slides>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1" baseType="lpstr">
      <vt:lpstr>游ゴシック</vt:lpstr>
      <vt:lpstr>Calibri</vt:lpstr>
      <vt:lpstr>Calibri Light</vt:lpstr>
      <vt:lpstr>Cambria Math</vt:lpstr>
      <vt:lpstr>Wingdings</vt:lpstr>
      <vt:lpstr>レトロスペクト</vt:lpstr>
      <vt:lpstr>JAG 夏合宿2019 Day2 E: Expensive Function</vt:lpstr>
      <vt:lpstr>問題概要</vt:lpstr>
      <vt:lpstr>解法 A</vt:lpstr>
      <vt:lpstr>解法 B</vt:lpstr>
      <vt:lpstr>統計情報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JAG 夏合宿2019 Day2 A:Undo Swapping</dc:title>
  <dc:creator>Tumoi Yorozu</dc:creator>
  <cp:lastModifiedBy>Tumoi Yorozu</cp:lastModifiedBy>
  <cp:revision>11</cp:revision>
  <dcterms:created xsi:type="dcterms:W3CDTF">2019-09-15T01:28:25Z</dcterms:created>
  <dcterms:modified xsi:type="dcterms:W3CDTF">2019-09-15T04:44:51Z</dcterms:modified>
</cp:coreProperties>
</file>