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0" r:id="rId6"/>
    <p:sldId id="262" r:id="rId7"/>
    <p:sldId id="261"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588"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B8B4E8-1A06-46A7-8D97-112D98FF4EA6}" type="datetimeFigureOut">
              <a:rPr kumimoji="1" lang="ja-JP" altLang="en-US" smtClean="0"/>
              <a:t>2008/9/13</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2EF648-F508-457D-9A66-3E3B78A77D12}"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14" name="タイトル 13"/>
          <p:cNvSpPr>
            <a:spLocks noGrp="1"/>
          </p:cNvSpPr>
          <p:nvPr>
            <p:ph type="ctrTitle"/>
          </p:nvPr>
        </p:nvSpPr>
        <p:spPr>
          <a:xfrm>
            <a:off x="1432560" y="359898"/>
            <a:ext cx="7406640" cy="1472184"/>
          </a:xfrm>
        </p:spPr>
        <p:txBody>
          <a:bodyPr anchor="b"/>
          <a:lstStyle>
            <a:lvl1pPr algn="l">
              <a:defRPr/>
            </a:lvl1pPr>
            <a:extLst/>
          </a:lstStyle>
          <a:p>
            <a:r>
              <a:rPr kumimoji="0" lang="ja-JP" altLang="en-US" smtClean="0"/>
              <a:t>マスタ タイトルの書式設定</a:t>
            </a:r>
            <a:endParaRPr kumimoji="0" lang="en-US"/>
          </a:p>
        </p:txBody>
      </p:sp>
      <p:sp>
        <p:nvSpPr>
          <p:cNvPr id="22" name="サブタイトル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sp>
        <p:nvSpPr>
          <p:cNvPr id="7" name="日付プレースホルダ 6"/>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20" name="フッター プレースホルダ 19"/>
          <p:cNvSpPr>
            <a:spLocks noGrp="1"/>
          </p:cNvSpPr>
          <p:nvPr>
            <p:ph type="ftr" sz="quarter" idx="11"/>
          </p:nvPr>
        </p:nvSpPr>
        <p:spPr/>
        <p:txBody>
          <a:bodyPr/>
          <a:lstStyle>
            <a:extLst/>
          </a:lstStyle>
          <a:p>
            <a:endParaRPr kumimoji="1" lang="ja-JP" altLang="en-US"/>
          </a:p>
        </p:txBody>
      </p:sp>
      <p:sp>
        <p:nvSpPr>
          <p:cNvPr id="10" name="スライド番号プレースホルダ 9"/>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
        <p:nvSpPr>
          <p:cNvPr id="8" name="円/楕円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円/楕円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7" name="正方形/長方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
        <p:nvSpPr>
          <p:cNvPr id="10" name="正方形/長方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円/楕円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円/楕円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1435608" y="274320"/>
            <a:ext cx="7498080" cy="1143000"/>
          </a:xfrm>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1435608" y="274320"/>
            <a:ext cx="7498080" cy="1143000"/>
          </a:xfrm>
        </p:spPr>
        <p:txBody>
          <a:bodyPr anchor="ctr"/>
          <a:lstStyle>
            <a:extLst/>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5" name="正方形/長方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付プレースホルダ 1"/>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
        <p:nvSpPr>
          <p:cNvPr id="6" name="正方形/長方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ja-JP" altLang="en-US" smtClean="0"/>
              <a:t>マスタ タイトルの書式設定</a:t>
            </a:r>
            <a:endParaRPr kumimoji="0" lang="en-US"/>
          </a:p>
        </p:txBody>
      </p:sp>
      <p:sp>
        <p:nvSpPr>
          <p:cNvPr id="5" name="日付プレースホルダ 4"/>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
        <p:nvSpPr>
          <p:cNvPr id="8" name="正方形/長方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図プレースホル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ja-JP" altLang="en-US" smtClean="0"/>
              <a:t>アイコンをクリックして図を追加</a:t>
            </a:r>
            <a:endParaRPr kumimoji="0" lang="en-US" dirty="0"/>
          </a:p>
        </p:txBody>
      </p:sp>
      <p:sp>
        <p:nvSpPr>
          <p:cNvPr id="9" name="フローチャート: 処理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フローチャート: 処理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テキスト プレースホル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58000" y="274639"/>
            <a:ext cx="1828800" cy="5851525"/>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1143000" y="274640"/>
            <a:ext cx="5562600" cy="5851525"/>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FC639938-C66A-4D9E-BC21-5732EE681E42}"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692C03CB-560E-4BF4-8626-D990FF822A11}"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パイ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円/楕円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ドーナツ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正方形/長方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タイトル プレースホルダ 4"/>
          <p:cNvSpPr>
            <a:spLocks noGrp="1"/>
          </p:cNvSpPr>
          <p:nvPr>
            <p:ph type="title"/>
          </p:nvPr>
        </p:nvSpPr>
        <p:spPr>
          <a:xfrm>
            <a:off x="1435608" y="274638"/>
            <a:ext cx="7498080" cy="1143000"/>
          </a:xfrm>
          <a:prstGeom prst="rect">
            <a:avLst/>
          </a:prstGeom>
        </p:spPr>
        <p:txBody>
          <a:bodyPr anchor="ctr">
            <a:normAutofit/>
          </a:bodyPr>
          <a:lstStyle>
            <a:extLst/>
          </a:lstStyle>
          <a:p>
            <a:r>
              <a:rPr kumimoji="0" lang="ja-JP" altLang="en-US" smtClean="0"/>
              <a:t>マスタ タイトルの書式設定</a:t>
            </a:r>
            <a:endParaRPr kumimoji="0" lang="en-US"/>
          </a:p>
        </p:txBody>
      </p:sp>
      <p:sp>
        <p:nvSpPr>
          <p:cNvPr id="9" name="テキスト プレースホルダ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24" name="日付プレースホルダ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FC639938-C66A-4D9E-BC21-5732EE681E42}" type="datetimeFigureOut">
              <a:rPr kumimoji="1" lang="ja-JP" altLang="en-US" smtClean="0"/>
              <a:pPr/>
              <a:t>2008/9/13</a:t>
            </a:fld>
            <a:endParaRPr kumimoji="1" lang="ja-JP" altLang="en-US"/>
          </a:p>
        </p:txBody>
      </p:sp>
      <p:sp>
        <p:nvSpPr>
          <p:cNvPr id="10" name="フッター プレースホルダ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kumimoji="1" lang="ja-JP" altLang="en-US"/>
          </a:p>
        </p:txBody>
      </p:sp>
      <p:sp>
        <p:nvSpPr>
          <p:cNvPr id="22" name="スライド番号プレースホルダ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692C03CB-560E-4BF4-8626-D990FF822A11}" type="slidenum">
              <a:rPr kumimoji="1" lang="ja-JP" altLang="en-US" smtClean="0"/>
              <a:pPr/>
              <a:t>&lt;#&gt;</a:t>
            </a:fld>
            <a:endParaRPr kumimoji="1" lang="ja-JP" altLang="en-US"/>
          </a:p>
        </p:txBody>
      </p:sp>
      <p:sp>
        <p:nvSpPr>
          <p:cNvPr id="15" name="正方形/長方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1"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1"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1"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1"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1"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1"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sz="3600" dirty="0" smtClean="0"/>
              <a:t>Problem B:</a:t>
            </a:r>
            <a:br>
              <a:rPr kumimoji="1" lang="en-US" altLang="ja-JP" sz="3600" dirty="0" smtClean="0"/>
            </a:br>
            <a:r>
              <a:rPr lang="en-US" altLang="ja-JP" dirty="0" smtClean="0"/>
              <a:t>Left Hand Rule</a:t>
            </a:r>
            <a:endParaRPr kumimoji="1" lang="ja-JP" altLang="en-US" dirty="0"/>
          </a:p>
        </p:txBody>
      </p:sp>
      <p:sp>
        <p:nvSpPr>
          <p:cNvPr id="3" name="サブタイトル 2"/>
          <p:cNvSpPr>
            <a:spLocks noGrp="1"/>
          </p:cNvSpPr>
          <p:nvPr>
            <p:ph type="subTitle" idx="1"/>
          </p:nvPr>
        </p:nvSpPr>
        <p:spPr/>
        <p:txBody>
          <a:bodyPr/>
          <a:lstStyle/>
          <a:p>
            <a:r>
              <a:rPr kumimoji="1" lang="en-US" altLang="ja-JP" dirty="0" smtClean="0"/>
              <a:t>Yusuke Izumi</a:t>
            </a:r>
            <a:endParaRPr kumimoji="1" lang="ja-JP"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idx="1"/>
          </p:nvPr>
        </p:nvSpPr>
        <p:spPr>
          <a:xfrm>
            <a:off x="1435608" y="1447800"/>
            <a:ext cx="7498080" cy="1569660"/>
          </a:xfrm>
        </p:spPr>
        <p:txBody>
          <a:bodyPr wrap="square">
            <a:spAutoFit/>
          </a:bodyPr>
          <a:lstStyle/>
          <a:p>
            <a:r>
              <a:rPr kumimoji="1" lang="ja-JP" altLang="en-US" dirty="0" smtClean="0"/>
              <a:t>与えられた迷路を左手法でたどったときの到達可能性および移動距離を求めなさい．</a:t>
            </a:r>
            <a:endParaRPr kumimoji="1" lang="ja-JP" altLang="en-US" dirty="0"/>
          </a:p>
        </p:txBody>
      </p:sp>
      <p:grpSp>
        <p:nvGrpSpPr>
          <p:cNvPr id="4" name="グループ化 3"/>
          <p:cNvGrpSpPr/>
          <p:nvPr/>
        </p:nvGrpSpPr>
        <p:grpSpPr>
          <a:xfrm>
            <a:off x="1714480" y="3286124"/>
            <a:ext cx="2143934" cy="2286016"/>
            <a:chOff x="1714480" y="2000240"/>
            <a:chExt cx="2143934" cy="2286016"/>
          </a:xfrm>
        </p:grpSpPr>
        <p:sp>
          <p:nvSpPr>
            <p:cNvPr id="5" name="下矢印 4"/>
            <p:cNvSpPr/>
            <p:nvPr/>
          </p:nvSpPr>
          <p:spPr>
            <a:xfrm flipV="1">
              <a:off x="1928794" y="4000504"/>
              <a:ext cx="285752" cy="285752"/>
            </a:xfrm>
            <a:prstGeom prst="down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grpSp>
          <p:nvGrpSpPr>
            <p:cNvPr id="6" name="グループ化 32"/>
            <p:cNvGrpSpPr/>
            <p:nvPr/>
          </p:nvGrpSpPr>
          <p:grpSpPr>
            <a:xfrm>
              <a:off x="1714480" y="2000240"/>
              <a:ext cx="2143934" cy="2144728"/>
              <a:chOff x="1714480" y="2000240"/>
              <a:chExt cx="2143934" cy="2144728"/>
            </a:xfrm>
          </p:grpSpPr>
          <p:cxnSp>
            <p:nvCxnSpPr>
              <p:cNvPr id="8" name="直線コネクタ 7"/>
              <p:cNvCxnSpPr/>
              <p:nvPr/>
            </p:nvCxnSpPr>
            <p:spPr>
              <a:xfrm>
                <a:off x="1714480" y="200024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9" name="直線コネクタ 8"/>
              <p:cNvCxnSpPr/>
              <p:nvPr/>
            </p:nvCxnSpPr>
            <p:spPr>
              <a:xfrm rot="5400000">
                <a:off x="2786050" y="307181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10" name="直線コネクタ 9"/>
              <p:cNvCxnSpPr/>
              <p:nvPr/>
            </p:nvCxnSpPr>
            <p:spPr>
              <a:xfrm rot="5400000">
                <a:off x="643704" y="3071016"/>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11" name="直線コネクタ 10"/>
              <p:cNvCxnSpPr/>
              <p:nvPr/>
            </p:nvCxnSpPr>
            <p:spPr>
              <a:xfrm>
                <a:off x="2428860" y="4143380"/>
                <a:ext cx="1428760" cy="1588"/>
              </a:xfrm>
              <a:prstGeom prst="line">
                <a:avLst/>
              </a:prstGeom>
            </p:spPr>
            <p:style>
              <a:lnRef idx="2">
                <a:schemeClr val="dk1"/>
              </a:lnRef>
              <a:fillRef idx="0">
                <a:schemeClr val="dk1"/>
              </a:fillRef>
              <a:effectRef idx="1">
                <a:schemeClr val="dk1"/>
              </a:effectRef>
              <a:fontRef idx="minor">
                <a:schemeClr val="tx1"/>
              </a:fontRef>
            </p:style>
          </p:cxnSp>
          <p:cxnSp>
            <p:nvCxnSpPr>
              <p:cNvPr id="12" name="直線コネクタ 11"/>
              <p:cNvCxnSpPr/>
              <p:nvPr/>
            </p:nvCxnSpPr>
            <p:spPr>
              <a:xfrm rot="5400000" flipH="1" flipV="1">
                <a:off x="1714480" y="3429000"/>
                <a:ext cx="1429554" cy="794"/>
              </a:xfrm>
              <a:prstGeom prst="line">
                <a:avLst/>
              </a:prstGeom>
            </p:spPr>
            <p:style>
              <a:lnRef idx="2">
                <a:schemeClr val="dk1"/>
              </a:lnRef>
              <a:fillRef idx="0">
                <a:schemeClr val="dk1"/>
              </a:fillRef>
              <a:effectRef idx="1">
                <a:schemeClr val="dk1"/>
              </a:effectRef>
              <a:fontRef idx="minor">
                <a:schemeClr val="tx1"/>
              </a:fontRef>
            </p:style>
          </p:cxnSp>
          <p:cxnSp>
            <p:nvCxnSpPr>
              <p:cNvPr id="13" name="直線コネクタ 12"/>
              <p:cNvCxnSpPr/>
              <p:nvPr/>
            </p:nvCxnSpPr>
            <p:spPr>
              <a:xfrm>
                <a:off x="2428860" y="2714620"/>
                <a:ext cx="714380" cy="1588"/>
              </a:xfrm>
              <a:prstGeom prst="line">
                <a:avLst/>
              </a:prstGeom>
            </p:spPr>
            <p:style>
              <a:lnRef idx="2">
                <a:schemeClr val="dk1"/>
              </a:lnRef>
              <a:fillRef idx="0">
                <a:schemeClr val="dk1"/>
              </a:fillRef>
              <a:effectRef idx="1">
                <a:schemeClr val="dk1"/>
              </a:effectRef>
              <a:fontRef idx="minor">
                <a:schemeClr val="tx1"/>
              </a:fontRef>
            </p:style>
          </p:cxnSp>
          <p:cxnSp>
            <p:nvCxnSpPr>
              <p:cNvPr id="14" name="直線コネクタ 13"/>
              <p:cNvCxnSpPr/>
              <p:nvPr/>
            </p:nvCxnSpPr>
            <p:spPr>
              <a:xfrm rot="5400000">
                <a:off x="2786844" y="3071016"/>
                <a:ext cx="714380" cy="1588"/>
              </a:xfrm>
              <a:prstGeom prst="line">
                <a:avLst/>
              </a:prstGeom>
            </p:spPr>
            <p:style>
              <a:lnRef idx="2">
                <a:schemeClr val="dk1"/>
              </a:lnRef>
              <a:fillRef idx="0">
                <a:schemeClr val="dk1"/>
              </a:fillRef>
              <a:effectRef idx="1">
                <a:schemeClr val="dk1"/>
              </a:effectRef>
              <a:fontRef idx="minor">
                <a:schemeClr val="tx1"/>
              </a:fontRef>
            </p:style>
          </p:cxnSp>
        </p:grpSp>
        <p:sp>
          <p:nvSpPr>
            <p:cNvPr id="7" name="正方形/長方形 6"/>
            <p:cNvSpPr/>
            <p:nvPr/>
          </p:nvSpPr>
          <p:spPr>
            <a:xfrm>
              <a:off x="2500298" y="2786058"/>
              <a:ext cx="571504" cy="5715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grpSp>
      <p:grpSp>
        <p:nvGrpSpPr>
          <p:cNvPr id="42" name="グループ化 41"/>
          <p:cNvGrpSpPr/>
          <p:nvPr/>
        </p:nvGrpSpPr>
        <p:grpSpPr>
          <a:xfrm>
            <a:off x="6715140" y="3286124"/>
            <a:ext cx="2143934" cy="2286016"/>
            <a:chOff x="6715140" y="2714620"/>
            <a:chExt cx="2143934" cy="2286016"/>
          </a:xfrm>
        </p:grpSpPr>
        <p:sp>
          <p:nvSpPr>
            <p:cNvPr id="27" name="下矢印 26"/>
            <p:cNvSpPr/>
            <p:nvPr/>
          </p:nvSpPr>
          <p:spPr>
            <a:xfrm flipV="1">
              <a:off x="6929454" y="4714884"/>
              <a:ext cx="285752" cy="285752"/>
            </a:xfrm>
            <a:prstGeom prst="down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grpSp>
          <p:nvGrpSpPr>
            <p:cNvPr id="40" name="グループ化 39"/>
            <p:cNvGrpSpPr/>
            <p:nvPr/>
          </p:nvGrpSpPr>
          <p:grpSpPr>
            <a:xfrm>
              <a:off x="6715140" y="2714620"/>
              <a:ext cx="2143934" cy="2144728"/>
              <a:chOff x="6715140" y="2714620"/>
              <a:chExt cx="2143934" cy="2144728"/>
            </a:xfrm>
          </p:grpSpPr>
          <p:cxnSp>
            <p:nvCxnSpPr>
              <p:cNvPr id="30" name="直線コネクタ 29"/>
              <p:cNvCxnSpPr/>
              <p:nvPr/>
            </p:nvCxnSpPr>
            <p:spPr>
              <a:xfrm>
                <a:off x="6715140" y="271462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31" name="直線コネクタ 30"/>
              <p:cNvCxnSpPr/>
              <p:nvPr/>
            </p:nvCxnSpPr>
            <p:spPr>
              <a:xfrm rot="5400000">
                <a:off x="7786710" y="378619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32" name="直線コネクタ 31"/>
              <p:cNvCxnSpPr/>
              <p:nvPr/>
            </p:nvCxnSpPr>
            <p:spPr>
              <a:xfrm rot="5400000">
                <a:off x="5644364" y="3785396"/>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33" name="直線コネクタ 32"/>
              <p:cNvCxnSpPr/>
              <p:nvPr/>
            </p:nvCxnSpPr>
            <p:spPr>
              <a:xfrm>
                <a:off x="7429520" y="4857760"/>
                <a:ext cx="1428760" cy="1588"/>
              </a:xfrm>
              <a:prstGeom prst="line">
                <a:avLst/>
              </a:prstGeom>
            </p:spPr>
            <p:style>
              <a:lnRef idx="2">
                <a:schemeClr val="dk1"/>
              </a:lnRef>
              <a:fillRef idx="0">
                <a:schemeClr val="dk1"/>
              </a:fillRef>
              <a:effectRef idx="1">
                <a:schemeClr val="dk1"/>
              </a:effectRef>
              <a:fontRef idx="minor">
                <a:schemeClr val="tx1"/>
              </a:fontRef>
            </p:style>
          </p:cxnSp>
        </p:grpSp>
        <p:sp>
          <p:nvSpPr>
            <p:cNvPr id="29" name="正方形/長方形 28"/>
            <p:cNvSpPr/>
            <p:nvPr/>
          </p:nvSpPr>
          <p:spPr>
            <a:xfrm>
              <a:off x="7500958" y="3500438"/>
              <a:ext cx="571504" cy="5715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grpSp>
      <p:grpSp>
        <p:nvGrpSpPr>
          <p:cNvPr id="43" name="グループ化 42"/>
          <p:cNvGrpSpPr/>
          <p:nvPr/>
        </p:nvGrpSpPr>
        <p:grpSpPr>
          <a:xfrm>
            <a:off x="4214810" y="3286124"/>
            <a:ext cx="2143934" cy="2286016"/>
            <a:chOff x="4214810" y="2714620"/>
            <a:chExt cx="2143934" cy="2286016"/>
          </a:xfrm>
        </p:grpSpPr>
        <p:sp>
          <p:nvSpPr>
            <p:cNvPr id="16" name="下矢印 15"/>
            <p:cNvSpPr/>
            <p:nvPr/>
          </p:nvSpPr>
          <p:spPr>
            <a:xfrm flipV="1">
              <a:off x="4429124" y="4714884"/>
              <a:ext cx="285752" cy="285752"/>
            </a:xfrm>
            <a:prstGeom prst="down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sp>
          <p:nvSpPr>
            <p:cNvPr id="18" name="正方形/長方形 17"/>
            <p:cNvSpPr/>
            <p:nvPr/>
          </p:nvSpPr>
          <p:spPr>
            <a:xfrm>
              <a:off x="5000628" y="3500438"/>
              <a:ext cx="571504" cy="5715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grpSp>
          <p:nvGrpSpPr>
            <p:cNvPr id="39" name="グループ化 38"/>
            <p:cNvGrpSpPr/>
            <p:nvPr/>
          </p:nvGrpSpPr>
          <p:grpSpPr>
            <a:xfrm>
              <a:off x="4214810" y="2714620"/>
              <a:ext cx="2143934" cy="2144728"/>
              <a:chOff x="4214810" y="2714620"/>
              <a:chExt cx="2143934" cy="2144728"/>
            </a:xfrm>
          </p:grpSpPr>
          <p:cxnSp>
            <p:nvCxnSpPr>
              <p:cNvPr id="19" name="直線コネクタ 18"/>
              <p:cNvCxnSpPr/>
              <p:nvPr/>
            </p:nvCxnSpPr>
            <p:spPr>
              <a:xfrm>
                <a:off x="4214810" y="271462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20" name="直線コネクタ 19"/>
              <p:cNvCxnSpPr/>
              <p:nvPr/>
            </p:nvCxnSpPr>
            <p:spPr>
              <a:xfrm rot="5400000">
                <a:off x="5286380" y="378619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21" name="直線コネクタ 20"/>
              <p:cNvCxnSpPr/>
              <p:nvPr/>
            </p:nvCxnSpPr>
            <p:spPr>
              <a:xfrm rot="5400000">
                <a:off x="3144034" y="3785396"/>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22" name="直線コネクタ 21"/>
              <p:cNvCxnSpPr/>
              <p:nvPr/>
            </p:nvCxnSpPr>
            <p:spPr>
              <a:xfrm>
                <a:off x="4929190" y="4857760"/>
                <a:ext cx="1428760" cy="1588"/>
              </a:xfrm>
              <a:prstGeom prst="line">
                <a:avLst/>
              </a:prstGeom>
            </p:spPr>
            <p:style>
              <a:lnRef idx="2">
                <a:schemeClr val="dk1"/>
              </a:lnRef>
              <a:fillRef idx="0">
                <a:schemeClr val="dk1"/>
              </a:fillRef>
              <a:effectRef idx="1">
                <a:schemeClr val="dk1"/>
              </a:effectRef>
              <a:fontRef idx="minor">
                <a:schemeClr val="tx1"/>
              </a:fontRef>
            </p:style>
          </p:cxnSp>
          <p:cxnSp>
            <p:nvCxnSpPr>
              <p:cNvPr id="23" name="直線コネクタ 22"/>
              <p:cNvCxnSpPr/>
              <p:nvPr/>
            </p:nvCxnSpPr>
            <p:spPr>
              <a:xfrm rot="5400000" flipH="1" flipV="1">
                <a:off x="4214810" y="4143380"/>
                <a:ext cx="1429554" cy="794"/>
              </a:xfrm>
              <a:prstGeom prst="line">
                <a:avLst/>
              </a:prstGeom>
            </p:spPr>
            <p:style>
              <a:lnRef idx="2">
                <a:schemeClr val="dk1"/>
              </a:lnRef>
              <a:fillRef idx="0">
                <a:schemeClr val="dk1"/>
              </a:fillRef>
              <a:effectRef idx="1">
                <a:schemeClr val="dk1"/>
              </a:effectRef>
              <a:fontRef idx="minor">
                <a:schemeClr val="tx1"/>
              </a:fontRef>
            </p:style>
          </p:cxnSp>
          <p:cxnSp>
            <p:nvCxnSpPr>
              <p:cNvPr id="24" name="直線コネクタ 23"/>
              <p:cNvCxnSpPr/>
              <p:nvPr/>
            </p:nvCxnSpPr>
            <p:spPr>
              <a:xfrm>
                <a:off x="4929190" y="3429000"/>
                <a:ext cx="714380" cy="1588"/>
              </a:xfrm>
              <a:prstGeom prst="line">
                <a:avLst/>
              </a:prstGeom>
            </p:spPr>
            <p:style>
              <a:lnRef idx="2">
                <a:schemeClr val="dk1"/>
              </a:lnRef>
              <a:fillRef idx="0">
                <a:schemeClr val="dk1"/>
              </a:fillRef>
              <a:effectRef idx="1">
                <a:schemeClr val="dk1"/>
              </a:effectRef>
              <a:fontRef idx="minor">
                <a:schemeClr val="tx1"/>
              </a:fontRef>
            </p:style>
          </p:cxnSp>
          <p:cxnSp>
            <p:nvCxnSpPr>
              <p:cNvPr id="25" name="直線コネクタ 24"/>
              <p:cNvCxnSpPr/>
              <p:nvPr/>
            </p:nvCxnSpPr>
            <p:spPr>
              <a:xfrm rot="5400000">
                <a:off x="5287174" y="3785396"/>
                <a:ext cx="714380" cy="1588"/>
              </a:xfrm>
              <a:prstGeom prst="line">
                <a:avLst/>
              </a:prstGeom>
            </p:spPr>
            <p:style>
              <a:lnRef idx="2">
                <a:schemeClr val="dk1"/>
              </a:lnRef>
              <a:fillRef idx="0">
                <a:schemeClr val="dk1"/>
              </a:fillRef>
              <a:effectRef idx="1">
                <a:schemeClr val="dk1"/>
              </a:effectRef>
              <a:fontRef idx="minor">
                <a:schemeClr val="tx1"/>
              </a:fontRef>
            </p:style>
          </p:cxnSp>
          <p:cxnSp>
            <p:nvCxnSpPr>
              <p:cNvPr id="38" name="直線コネクタ 37"/>
              <p:cNvCxnSpPr/>
              <p:nvPr/>
            </p:nvCxnSpPr>
            <p:spPr>
              <a:xfrm>
                <a:off x="4929190" y="4143380"/>
                <a:ext cx="714380" cy="1588"/>
              </a:xfrm>
              <a:prstGeom prst="line">
                <a:avLst/>
              </a:prstGeom>
            </p:spPr>
            <p:style>
              <a:lnRef idx="2">
                <a:schemeClr val="dk1"/>
              </a:lnRef>
              <a:fillRef idx="0">
                <a:schemeClr val="dk1"/>
              </a:fillRef>
              <a:effectRef idx="1">
                <a:schemeClr val="dk1"/>
              </a:effectRef>
              <a:fontRef idx="minor">
                <a:schemeClr val="tx1"/>
              </a:fontRef>
            </p:style>
          </p:cxn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提出概況</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提出数</a:t>
            </a:r>
          </a:p>
          <a:p>
            <a:pPr lvl="1"/>
            <a:r>
              <a:rPr kumimoji="1" lang="en-US" altLang="ja-JP" dirty="0" smtClean="0"/>
              <a:t>13</a:t>
            </a:r>
          </a:p>
          <a:p>
            <a:r>
              <a:rPr lang="ja-JP" altLang="en-US" dirty="0" smtClean="0"/>
              <a:t>正答数</a:t>
            </a:r>
          </a:p>
          <a:p>
            <a:pPr lvl="1"/>
            <a:r>
              <a:rPr kumimoji="1" lang="en-US" altLang="ja-JP" dirty="0" smtClean="0"/>
              <a:t>6</a:t>
            </a:r>
          </a:p>
          <a:p>
            <a:r>
              <a:rPr lang="ja-JP" altLang="en-US" dirty="0" smtClean="0"/>
              <a:t>最初</a:t>
            </a:r>
            <a:r>
              <a:rPr lang="ja-JP" altLang="en-US" dirty="0" smtClean="0"/>
              <a:t>の正答</a:t>
            </a:r>
          </a:p>
          <a:p>
            <a:pPr lvl="1"/>
            <a:r>
              <a:rPr kumimoji="1" lang="en-US" altLang="ja-JP" dirty="0" smtClean="0"/>
              <a:t>34 min </a:t>
            </a:r>
            <a:r>
              <a:rPr lang="en-US" altLang="ja-JP" dirty="0" smtClean="0"/>
              <a:t>(</a:t>
            </a:r>
            <a:r>
              <a:rPr kumimoji="1" lang="en-US" altLang="ja-JP" dirty="0" smtClean="0"/>
              <a:t>HITORI++</a:t>
            </a:r>
            <a:r>
              <a:rPr lang="en-US" altLang="ja-JP" dirty="0" smtClean="0"/>
              <a:t>)</a:t>
            </a:r>
            <a:endParaRPr kumimoji="1" lang="ja-JP"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迷路の表現</a:t>
            </a:r>
            <a:endParaRPr kumimoji="1" lang="ja-JP" altLang="en-US" dirty="0"/>
          </a:p>
        </p:txBody>
      </p:sp>
      <p:grpSp>
        <p:nvGrpSpPr>
          <p:cNvPr id="82" name="グループ化 81"/>
          <p:cNvGrpSpPr/>
          <p:nvPr/>
        </p:nvGrpSpPr>
        <p:grpSpPr>
          <a:xfrm>
            <a:off x="1357290" y="2714620"/>
            <a:ext cx="2143934" cy="2286016"/>
            <a:chOff x="1714480" y="2000240"/>
            <a:chExt cx="2143934" cy="2286016"/>
          </a:xfrm>
        </p:grpSpPr>
        <p:sp>
          <p:nvSpPr>
            <p:cNvPr id="31" name="下矢印 30"/>
            <p:cNvSpPr/>
            <p:nvPr/>
          </p:nvSpPr>
          <p:spPr>
            <a:xfrm flipV="1">
              <a:off x="1928794" y="4000504"/>
              <a:ext cx="285752" cy="285752"/>
            </a:xfrm>
            <a:prstGeom prst="down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grpSp>
          <p:nvGrpSpPr>
            <p:cNvPr id="33" name="グループ化 32"/>
            <p:cNvGrpSpPr/>
            <p:nvPr/>
          </p:nvGrpSpPr>
          <p:grpSpPr>
            <a:xfrm>
              <a:off x="1714480" y="2000240"/>
              <a:ext cx="2143934" cy="2144728"/>
              <a:chOff x="1714480" y="2000240"/>
              <a:chExt cx="2143934" cy="2144728"/>
            </a:xfrm>
          </p:grpSpPr>
          <p:cxnSp>
            <p:nvCxnSpPr>
              <p:cNvPr id="8" name="直線コネクタ 7"/>
              <p:cNvCxnSpPr/>
              <p:nvPr/>
            </p:nvCxnSpPr>
            <p:spPr>
              <a:xfrm>
                <a:off x="1714480" y="200024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10" name="直線コネクタ 9"/>
              <p:cNvCxnSpPr/>
              <p:nvPr/>
            </p:nvCxnSpPr>
            <p:spPr>
              <a:xfrm rot="5400000">
                <a:off x="2786050" y="3071810"/>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12" name="直線コネクタ 11"/>
              <p:cNvCxnSpPr/>
              <p:nvPr/>
            </p:nvCxnSpPr>
            <p:spPr>
              <a:xfrm rot="5400000">
                <a:off x="643704" y="3071016"/>
                <a:ext cx="2143140" cy="1588"/>
              </a:xfrm>
              <a:prstGeom prst="line">
                <a:avLst/>
              </a:prstGeom>
            </p:spPr>
            <p:style>
              <a:lnRef idx="2">
                <a:schemeClr val="dk1"/>
              </a:lnRef>
              <a:fillRef idx="0">
                <a:schemeClr val="dk1"/>
              </a:fillRef>
              <a:effectRef idx="1">
                <a:schemeClr val="dk1"/>
              </a:effectRef>
              <a:fontRef idx="minor">
                <a:schemeClr val="tx1"/>
              </a:fontRef>
            </p:style>
          </p:cxnSp>
          <p:cxnSp>
            <p:nvCxnSpPr>
              <p:cNvPr id="14" name="直線コネクタ 13"/>
              <p:cNvCxnSpPr/>
              <p:nvPr/>
            </p:nvCxnSpPr>
            <p:spPr>
              <a:xfrm>
                <a:off x="2428860" y="4143380"/>
                <a:ext cx="1428760" cy="1588"/>
              </a:xfrm>
              <a:prstGeom prst="line">
                <a:avLst/>
              </a:prstGeom>
            </p:spPr>
            <p:style>
              <a:lnRef idx="2">
                <a:schemeClr val="dk1"/>
              </a:lnRef>
              <a:fillRef idx="0">
                <a:schemeClr val="dk1"/>
              </a:fillRef>
              <a:effectRef idx="1">
                <a:schemeClr val="dk1"/>
              </a:effectRef>
              <a:fontRef idx="minor">
                <a:schemeClr val="tx1"/>
              </a:fontRef>
            </p:style>
          </p:cxnSp>
          <p:cxnSp>
            <p:nvCxnSpPr>
              <p:cNvPr id="19" name="直線コネクタ 18"/>
              <p:cNvCxnSpPr/>
              <p:nvPr/>
            </p:nvCxnSpPr>
            <p:spPr>
              <a:xfrm rot="5400000" flipH="1" flipV="1">
                <a:off x="1714480" y="3429000"/>
                <a:ext cx="1429554" cy="794"/>
              </a:xfrm>
              <a:prstGeom prst="line">
                <a:avLst/>
              </a:prstGeom>
            </p:spPr>
            <p:style>
              <a:lnRef idx="2">
                <a:schemeClr val="dk1"/>
              </a:lnRef>
              <a:fillRef idx="0">
                <a:schemeClr val="dk1"/>
              </a:fillRef>
              <a:effectRef idx="1">
                <a:schemeClr val="dk1"/>
              </a:effectRef>
              <a:fontRef idx="minor">
                <a:schemeClr val="tx1"/>
              </a:fontRef>
            </p:style>
          </p:cxnSp>
          <p:cxnSp>
            <p:nvCxnSpPr>
              <p:cNvPr id="21" name="直線コネクタ 20"/>
              <p:cNvCxnSpPr/>
              <p:nvPr/>
            </p:nvCxnSpPr>
            <p:spPr>
              <a:xfrm>
                <a:off x="2428860" y="2714620"/>
                <a:ext cx="714380" cy="1588"/>
              </a:xfrm>
              <a:prstGeom prst="line">
                <a:avLst/>
              </a:prstGeom>
            </p:spPr>
            <p:style>
              <a:lnRef idx="2">
                <a:schemeClr val="dk1"/>
              </a:lnRef>
              <a:fillRef idx="0">
                <a:schemeClr val="dk1"/>
              </a:fillRef>
              <a:effectRef idx="1">
                <a:schemeClr val="dk1"/>
              </a:effectRef>
              <a:fontRef idx="minor">
                <a:schemeClr val="tx1"/>
              </a:fontRef>
            </p:style>
          </p:cxnSp>
          <p:cxnSp>
            <p:nvCxnSpPr>
              <p:cNvPr id="25" name="直線コネクタ 24"/>
              <p:cNvCxnSpPr/>
              <p:nvPr/>
            </p:nvCxnSpPr>
            <p:spPr>
              <a:xfrm rot="5400000">
                <a:off x="2786844" y="3071016"/>
                <a:ext cx="714380" cy="1588"/>
              </a:xfrm>
              <a:prstGeom prst="line">
                <a:avLst/>
              </a:prstGeom>
            </p:spPr>
            <p:style>
              <a:lnRef idx="2">
                <a:schemeClr val="dk1"/>
              </a:lnRef>
              <a:fillRef idx="0">
                <a:schemeClr val="dk1"/>
              </a:fillRef>
              <a:effectRef idx="1">
                <a:schemeClr val="dk1"/>
              </a:effectRef>
              <a:fontRef idx="minor">
                <a:schemeClr val="tx1"/>
              </a:fontRef>
            </p:style>
          </p:cxnSp>
        </p:grpSp>
        <p:sp>
          <p:nvSpPr>
            <p:cNvPr id="32" name="正方形/長方形 31"/>
            <p:cNvSpPr/>
            <p:nvPr/>
          </p:nvSpPr>
          <p:spPr>
            <a:xfrm>
              <a:off x="2500298" y="2786058"/>
              <a:ext cx="571504" cy="5715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grpSp>
      <p:grpSp>
        <p:nvGrpSpPr>
          <p:cNvPr id="80" name="グループ化 79"/>
          <p:cNvGrpSpPr/>
          <p:nvPr/>
        </p:nvGrpSpPr>
        <p:grpSpPr>
          <a:xfrm>
            <a:off x="4929190" y="2000240"/>
            <a:ext cx="3571900" cy="3571900"/>
            <a:chOff x="3857620" y="1285860"/>
            <a:chExt cx="5000660" cy="5000660"/>
          </a:xfrm>
        </p:grpSpPr>
        <p:sp>
          <p:nvSpPr>
            <p:cNvPr id="36" name="正方形/長方形 35"/>
            <p:cNvSpPr/>
            <p:nvPr/>
          </p:nvSpPr>
          <p:spPr>
            <a:xfrm>
              <a:off x="3857621"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37" name="正方形/長方形 36"/>
            <p:cNvSpPr/>
            <p:nvPr/>
          </p:nvSpPr>
          <p:spPr>
            <a:xfrm>
              <a:off x="4571999"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38" name="正方形/長方形 37"/>
            <p:cNvSpPr/>
            <p:nvPr/>
          </p:nvSpPr>
          <p:spPr>
            <a:xfrm>
              <a:off x="5286380"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39" name="正方形/長方形 38"/>
            <p:cNvSpPr/>
            <p:nvPr/>
          </p:nvSpPr>
          <p:spPr>
            <a:xfrm>
              <a:off x="6000758"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40" name="正方形/長方形 39"/>
            <p:cNvSpPr/>
            <p:nvPr/>
          </p:nvSpPr>
          <p:spPr>
            <a:xfrm>
              <a:off x="6715138"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41" name="正方形/長方形 40"/>
            <p:cNvSpPr/>
            <p:nvPr/>
          </p:nvSpPr>
          <p:spPr>
            <a:xfrm>
              <a:off x="7429516"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42" name="正方形/長方形 41"/>
            <p:cNvSpPr/>
            <p:nvPr/>
          </p:nvSpPr>
          <p:spPr>
            <a:xfrm>
              <a:off x="8143896" y="1285860"/>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0" name="正方形/長方形 49"/>
            <p:cNvSpPr/>
            <p:nvPr/>
          </p:nvSpPr>
          <p:spPr>
            <a:xfrm>
              <a:off x="3857621" y="2000236"/>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1" name="正方形/長方形 50"/>
            <p:cNvSpPr/>
            <p:nvPr/>
          </p:nvSpPr>
          <p:spPr>
            <a:xfrm>
              <a:off x="8143896" y="2000236"/>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2" name="正方形/長方形 51"/>
            <p:cNvSpPr/>
            <p:nvPr/>
          </p:nvSpPr>
          <p:spPr>
            <a:xfrm>
              <a:off x="3857621" y="2714614"/>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3" name="正方形/長方形 52"/>
            <p:cNvSpPr/>
            <p:nvPr/>
          </p:nvSpPr>
          <p:spPr>
            <a:xfrm>
              <a:off x="5286380" y="2714615"/>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4" name="正方形/長方形 53"/>
            <p:cNvSpPr/>
            <p:nvPr/>
          </p:nvSpPr>
          <p:spPr>
            <a:xfrm>
              <a:off x="6000758" y="2714616"/>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5" name="正方形/長方形 54"/>
            <p:cNvSpPr/>
            <p:nvPr/>
          </p:nvSpPr>
          <p:spPr>
            <a:xfrm>
              <a:off x="6715138" y="2714617"/>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6" name="正方形/長方形 55"/>
            <p:cNvSpPr/>
            <p:nvPr/>
          </p:nvSpPr>
          <p:spPr>
            <a:xfrm>
              <a:off x="8143896" y="2714618"/>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7" name="正方形/長方形 56"/>
            <p:cNvSpPr/>
            <p:nvPr/>
          </p:nvSpPr>
          <p:spPr>
            <a:xfrm>
              <a:off x="3857621" y="3428994"/>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58" name="正方形/長方形 57"/>
            <p:cNvSpPr/>
            <p:nvPr/>
          </p:nvSpPr>
          <p:spPr>
            <a:xfrm>
              <a:off x="5286380" y="3428994"/>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75" name="正方形/長方形 74"/>
            <p:cNvSpPr/>
            <p:nvPr/>
          </p:nvSpPr>
          <p:spPr>
            <a:xfrm>
              <a:off x="6072198" y="3500438"/>
              <a:ext cx="571504" cy="57150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kumimoji="1" lang="ja-JP" altLang="en-US"/>
            </a:p>
          </p:txBody>
        </p:sp>
        <p:sp>
          <p:nvSpPr>
            <p:cNvPr id="59" name="正方形/長方形 58"/>
            <p:cNvSpPr/>
            <p:nvPr/>
          </p:nvSpPr>
          <p:spPr>
            <a:xfrm>
              <a:off x="6715138" y="3428994"/>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0" name="正方形/長方形 59"/>
            <p:cNvSpPr/>
            <p:nvPr/>
          </p:nvSpPr>
          <p:spPr>
            <a:xfrm>
              <a:off x="8143896" y="3428994"/>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1" name="正方形/長方形 60"/>
            <p:cNvSpPr/>
            <p:nvPr/>
          </p:nvSpPr>
          <p:spPr>
            <a:xfrm>
              <a:off x="3857621" y="4143371"/>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2" name="正方形/長方形 61"/>
            <p:cNvSpPr/>
            <p:nvPr/>
          </p:nvSpPr>
          <p:spPr>
            <a:xfrm>
              <a:off x="5286380" y="4143371"/>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3" name="正方形/長方形 62"/>
            <p:cNvSpPr/>
            <p:nvPr/>
          </p:nvSpPr>
          <p:spPr>
            <a:xfrm>
              <a:off x="6715138" y="4143371"/>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4" name="正方形/長方形 63"/>
            <p:cNvSpPr/>
            <p:nvPr/>
          </p:nvSpPr>
          <p:spPr>
            <a:xfrm>
              <a:off x="8143896" y="4143371"/>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5" name="正方形/長方形 64"/>
            <p:cNvSpPr/>
            <p:nvPr/>
          </p:nvSpPr>
          <p:spPr>
            <a:xfrm>
              <a:off x="3857621" y="4857747"/>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6" name="正方形/長方形 65"/>
            <p:cNvSpPr/>
            <p:nvPr/>
          </p:nvSpPr>
          <p:spPr>
            <a:xfrm>
              <a:off x="5286380" y="4857747"/>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7" name="正方形/長方形 66"/>
            <p:cNvSpPr/>
            <p:nvPr/>
          </p:nvSpPr>
          <p:spPr>
            <a:xfrm>
              <a:off x="8143896" y="4857746"/>
              <a:ext cx="714378" cy="714376"/>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8" name="正方形/長方形 67"/>
            <p:cNvSpPr/>
            <p:nvPr/>
          </p:nvSpPr>
          <p:spPr>
            <a:xfrm>
              <a:off x="3857620" y="5572127"/>
              <a:ext cx="714378" cy="714377"/>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69" name="正方形/長方形 68"/>
            <p:cNvSpPr/>
            <p:nvPr/>
          </p:nvSpPr>
          <p:spPr>
            <a:xfrm>
              <a:off x="4643437" y="5643579"/>
              <a:ext cx="571505" cy="57150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a:p>
          </p:txBody>
        </p:sp>
        <p:sp>
          <p:nvSpPr>
            <p:cNvPr id="70" name="正方形/長方形 69"/>
            <p:cNvSpPr/>
            <p:nvPr/>
          </p:nvSpPr>
          <p:spPr>
            <a:xfrm>
              <a:off x="5286379" y="5572132"/>
              <a:ext cx="714378" cy="714377"/>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71" name="正方形/長方形 70"/>
            <p:cNvSpPr/>
            <p:nvPr/>
          </p:nvSpPr>
          <p:spPr>
            <a:xfrm>
              <a:off x="6000758" y="5572133"/>
              <a:ext cx="714378" cy="714377"/>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72" name="正方形/長方形 71"/>
            <p:cNvSpPr/>
            <p:nvPr/>
          </p:nvSpPr>
          <p:spPr>
            <a:xfrm>
              <a:off x="6715138" y="5572137"/>
              <a:ext cx="714378" cy="71437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73" name="正方形/長方形 72"/>
            <p:cNvSpPr/>
            <p:nvPr/>
          </p:nvSpPr>
          <p:spPr>
            <a:xfrm>
              <a:off x="7429516" y="5572138"/>
              <a:ext cx="714378" cy="71437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sp>
          <p:nvSpPr>
            <p:cNvPr id="74" name="正方形/長方形 73"/>
            <p:cNvSpPr/>
            <p:nvPr/>
          </p:nvSpPr>
          <p:spPr>
            <a:xfrm>
              <a:off x="8143902" y="5572142"/>
              <a:ext cx="714378" cy="714378"/>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kumimoji="1" lang="ja-JP" altLang="en-US"/>
            </a:p>
          </p:txBody>
        </p:sp>
      </p:grpSp>
      <p:sp>
        <p:nvSpPr>
          <p:cNvPr id="83" name="右矢印 82"/>
          <p:cNvSpPr/>
          <p:nvPr/>
        </p:nvSpPr>
        <p:spPr>
          <a:xfrm>
            <a:off x="3857620" y="3429000"/>
            <a:ext cx="714380" cy="714380"/>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左手法</a:t>
            </a:r>
            <a:r>
              <a:rPr lang="ja-JP" altLang="en-US" dirty="0" smtClean="0"/>
              <a:t>の模倣</a:t>
            </a:r>
            <a:endParaRPr kumimoji="1" lang="ja-JP" altLang="en-US" dirty="0"/>
          </a:p>
        </p:txBody>
      </p:sp>
      <p:grpSp>
        <p:nvGrpSpPr>
          <p:cNvPr id="71" name="グループ化 70"/>
          <p:cNvGrpSpPr/>
          <p:nvPr/>
        </p:nvGrpSpPr>
        <p:grpSpPr>
          <a:xfrm>
            <a:off x="1714480" y="2071678"/>
            <a:ext cx="1357322" cy="1358116"/>
            <a:chOff x="1714480" y="2071678"/>
            <a:chExt cx="1357322" cy="1358116"/>
          </a:xfrm>
        </p:grpSpPr>
        <p:grpSp>
          <p:nvGrpSpPr>
            <p:cNvPr id="29" name="グループ化 28"/>
            <p:cNvGrpSpPr/>
            <p:nvPr/>
          </p:nvGrpSpPr>
          <p:grpSpPr>
            <a:xfrm>
              <a:off x="1714480" y="2714620"/>
              <a:ext cx="714380" cy="715174"/>
              <a:chOff x="1714480" y="2714620"/>
              <a:chExt cx="714380" cy="715174"/>
            </a:xfrm>
          </p:grpSpPr>
          <p:cxnSp>
            <p:nvCxnSpPr>
              <p:cNvPr id="4" name="直線コネクタ 3"/>
              <p:cNvCxnSpPr/>
              <p:nvPr/>
            </p:nvCxnSpPr>
            <p:spPr>
              <a:xfrm>
                <a:off x="1714480" y="2714620"/>
                <a:ext cx="714380" cy="1588"/>
              </a:xfrm>
              <a:prstGeom prst="line">
                <a:avLst/>
              </a:prstGeom>
            </p:spPr>
            <p:style>
              <a:lnRef idx="2">
                <a:schemeClr val="dk1"/>
              </a:lnRef>
              <a:fillRef idx="0">
                <a:schemeClr val="dk1"/>
              </a:fillRef>
              <a:effectRef idx="1">
                <a:schemeClr val="dk1"/>
              </a:effectRef>
              <a:fontRef idx="minor">
                <a:schemeClr val="tx1"/>
              </a:fontRef>
            </p:style>
          </p:cxnSp>
          <p:cxnSp>
            <p:nvCxnSpPr>
              <p:cNvPr id="6" name="直線コネクタ 5"/>
              <p:cNvCxnSpPr/>
              <p:nvPr/>
            </p:nvCxnSpPr>
            <p:spPr>
              <a:xfrm rot="5400000">
                <a:off x="2070876" y="3071810"/>
                <a:ext cx="715174" cy="794"/>
              </a:xfrm>
              <a:prstGeom prst="line">
                <a:avLst/>
              </a:prstGeom>
            </p:spPr>
            <p:style>
              <a:lnRef idx="2">
                <a:schemeClr val="dk1"/>
              </a:lnRef>
              <a:fillRef idx="0">
                <a:schemeClr val="dk1"/>
              </a:fillRef>
              <a:effectRef idx="1">
                <a:schemeClr val="dk1"/>
              </a:effectRef>
              <a:fontRef idx="minor">
                <a:schemeClr val="tx1"/>
              </a:fontRef>
            </p:style>
          </p:cxnSp>
        </p:grpSp>
        <p:grpSp>
          <p:nvGrpSpPr>
            <p:cNvPr id="30" name="グループ化 29"/>
            <p:cNvGrpSpPr/>
            <p:nvPr/>
          </p:nvGrpSpPr>
          <p:grpSpPr>
            <a:xfrm>
              <a:off x="2428860" y="2714620"/>
              <a:ext cx="642942" cy="428628"/>
              <a:chOff x="2428860" y="2786058"/>
              <a:chExt cx="642942" cy="428628"/>
            </a:xfrm>
          </p:grpSpPr>
          <p:sp>
            <p:nvSpPr>
              <p:cNvPr id="21" name="円/楕円 20"/>
              <p:cNvSpPr/>
              <p:nvPr/>
            </p:nvSpPr>
            <p:spPr>
              <a:xfrm>
                <a:off x="2643174" y="2786058"/>
                <a:ext cx="428628" cy="428628"/>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cxnSp>
            <p:nvCxnSpPr>
              <p:cNvPr id="23" name="直線コネクタ 22"/>
              <p:cNvCxnSpPr>
                <a:endCxn id="21" idx="2"/>
              </p:cNvCxnSpPr>
              <p:nvPr/>
            </p:nvCxnSpPr>
            <p:spPr>
              <a:xfrm>
                <a:off x="2428860" y="3000372"/>
                <a:ext cx="214314" cy="1588"/>
              </a:xfrm>
              <a:prstGeom prst="line">
                <a:avLst/>
              </a:prstGeom>
            </p:spPr>
            <p:style>
              <a:lnRef idx="3">
                <a:schemeClr val="accent4"/>
              </a:lnRef>
              <a:fillRef idx="0">
                <a:schemeClr val="accent4"/>
              </a:fillRef>
              <a:effectRef idx="2">
                <a:schemeClr val="accent4"/>
              </a:effectRef>
              <a:fontRef idx="minor">
                <a:schemeClr val="tx1"/>
              </a:fontRef>
            </p:style>
          </p:cxnSp>
        </p:grpSp>
        <p:grpSp>
          <p:nvGrpSpPr>
            <p:cNvPr id="31" name="グループ化 30"/>
            <p:cNvGrpSpPr/>
            <p:nvPr/>
          </p:nvGrpSpPr>
          <p:grpSpPr>
            <a:xfrm rot="16200000">
              <a:off x="1893075" y="2178835"/>
              <a:ext cx="642942" cy="428628"/>
              <a:chOff x="2428860" y="2786058"/>
              <a:chExt cx="642942" cy="428628"/>
            </a:xfrm>
          </p:grpSpPr>
          <p:sp>
            <p:nvSpPr>
              <p:cNvPr id="32" name="円/楕円 31"/>
              <p:cNvSpPr/>
              <p:nvPr/>
            </p:nvSpPr>
            <p:spPr>
              <a:xfrm>
                <a:off x="2643174" y="2786058"/>
                <a:ext cx="428628" cy="428628"/>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kumimoji="1" lang="ja-JP" altLang="en-US"/>
              </a:p>
            </p:txBody>
          </p:sp>
          <p:cxnSp>
            <p:nvCxnSpPr>
              <p:cNvPr id="33" name="直線コネクタ 32"/>
              <p:cNvCxnSpPr>
                <a:endCxn id="32" idx="2"/>
              </p:cNvCxnSpPr>
              <p:nvPr/>
            </p:nvCxnSpPr>
            <p:spPr>
              <a:xfrm>
                <a:off x="2428860" y="3000372"/>
                <a:ext cx="214314" cy="1588"/>
              </a:xfrm>
              <a:prstGeom prst="line">
                <a:avLst/>
              </a:prstGeom>
            </p:spPr>
            <p:style>
              <a:lnRef idx="3">
                <a:schemeClr val="accent3"/>
              </a:lnRef>
              <a:fillRef idx="0">
                <a:schemeClr val="accent3"/>
              </a:fillRef>
              <a:effectRef idx="2">
                <a:schemeClr val="accent3"/>
              </a:effectRef>
              <a:fontRef idx="minor">
                <a:schemeClr val="tx1"/>
              </a:fontRef>
            </p:style>
          </p:cxnSp>
        </p:grpSp>
        <p:sp>
          <p:nvSpPr>
            <p:cNvPr id="34" name="円弧 33"/>
            <p:cNvSpPr/>
            <p:nvPr/>
          </p:nvSpPr>
          <p:spPr>
            <a:xfrm>
              <a:off x="2143108" y="2285992"/>
              <a:ext cx="714380" cy="714380"/>
            </a:xfrm>
            <a:prstGeom prst="arc">
              <a:avLst/>
            </a:prstGeom>
            <a:ln>
              <a:headEnd type="triangle" w="lg" len="lg"/>
              <a:tailEnd type="none" w="lg" len="lg"/>
            </a:ln>
          </p:spPr>
          <p:style>
            <a:lnRef idx="3">
              <a:schemeClr val="accent6"/>
            </a:lnRef>
            <a:fillRef idx="0">
              <a:schemeClr val="accent6"/>
            </a:fillRef>
            <a:effectRef idx="2">
              <a:schemeClr val="accent6"/>
            </a:effectRef>
            <a:fontRef idx="minor">
              <a:schemeClr val="tx1"/>
            </a:fontRef>
          </p:style>
          <p:txBody>
            <a:bodyPr rtlCol="0" anchor="ctr"/>
            <a:lstStyle/>
            <a:p>
              <a:pPr algn="ctr"/>
              <a:endParaRPr kumimoji="1" lang="ja-JP" altLang="en-US"/>
            </a:p>
          </p:txBody>
        </p:sp>
      </p:grpSp>
      <p:grpSp>
        <p:nvGrpSpPr>
          <p:cNvPr id="69" name="グループ化 68"/>
          <p:cNvGrpSpPr/>
          <p:nvPr/>
        </p:nvGrpSpPr>
        <p:grpSpPr>
          <a:xfrm>
            <a:off x="6714346" y="2071678"/>
            <a:ext cx="1429554" cy="1430348"/>
            <a:chOff x="6714346" y="2000240"/>
            <a:chExt cx="1429554" cy="1430348"/>
          </a:xfrm>
        </p:grpSpPr>
        <p:cxnSp>
          <p:nvCxnSpPr>
            <p:cNvPr id="9" name="直線コネクタ 8"/>
            <p:cNvCxnSpPr/>
            <p:nvPr/>
          </p:nvCxnSpPr>
          <p:spPr>
            <a:xfrm>
              <a:off x="6715140" y="2000240"/>
              <a:ext cx="1428760" cy="1588"/>
            </a:xfrm>
            <a:prstGeom prst="line">
              <a:avLst/>
            </a:prstGeom>
          </p:spPr>
          <p:style>
            <a:lnRef idx="2">
              <a:schemeClr val="dk1"/>
            </a:lnRef>
            <a:fillRef idx="0">
              <a:schemeClr val="dk1"/>
            </a:fillRef>
            <a:effectRef idx="1">
              <a:schemeClr val="dk1"/>
            </a:effectRef>
            <a:fontRef idx="minor">
              <a:schemeClr val="tx1"/>
            </a:fontRef>
          </p:style>
        </p:cxnSp>
        <p:cxnSp>
          <p:nvCxnSpPr>
            <p:cNvPr id="13" name="直線コネクタ 12"/>
            <p:cNvCxnSpPr/>
            <p:nvPr/>
          </p:nvCxnSpPr>
          <p:spPr>
            <a:xfrm rot="5400000">
              <a:off x="5999569" y="2715017"/>
              <a:ext cx="1430348" cy="794"/>
            </a:xfrm>
            <a:prstGeom prst="line">
              <a:avLst/>
            </a:prstGeom>
          </p:spPr>
          <p:style>
            <a:lnRef idx="2">
              <a:schemeClr val="dk1"/>
            </a:lnRef>
            <a:fillRef idx="0">
              <a:schemeClr val="dk1"/>
            </a:fillRef>
            <a:effectRef idx="1">
              <a:schemeClr val="dk1"/>
            </a:effectRef>
            <a:fontRef idx="minor">
              <a:schemeClr val="tx1"/>
            </a:fontRef>
          </p:style>
        </p:cxnSp>
        <p:sp>
          <p:nvSpPr>
            <p:cNvPr id="48" name="円弧 47"/>
            <p:cNvSpPr/>
            <p:nvPr/>
          </p:nvSpPr>
          <p:spPr>
            <a:xfrm flipH="1">
              <a:off x="7143768" y="2428868"/>
              <a:ext cx="714380" cy="714380"/>
            </a:xfrm>
            <a:prstGeom prst="arc">
              <a:avLst/>
            </a:prstGeom>
            <a:ln>
              <a:headEnd type="triangle" w="lg" len="lg"/>
              <a:tailEnd type="none" w="lg" len="lg"/>
            </a:ln>
          </p:spPr>
          <p:style>
            <a:lnRef idx="3">
              <a:schemeClr val="accent6"/>
            </a:lnRef>
            <a:fillRef idx="0">
              <a:schemeClr val="accent6"/>
            </a:fillRef>
            <a:effectRef idx="2">
              <a:schemeClr val="accent6"/>
            </a:effectRef>
            <a:fontRef idx="minor">
              <a:schemeClr val="tx1"/>
            </a:fontRef>
          </p:style>
          <p:txBody>
            <a:bodyPr rtlCol="0" anchor="ctr"/>
            <a:lstStyle/>
            <a:p>
              <a:pPr algn="ctr"/>
              <a:endParaRPr kumimoji="1" lang="ja-JP" altLang="en-US"/>
            </a:p>
          </p:txBody>
        </p:sp>
        <p:grpSp>
          <p:nvGrpSpPr>
            <p:cNvPr id="59" name="グループ化 58"/>
            <p:cNvGrpSpPr/>
            <p:nvPr/>
          </p:nvGrpSpPr>
          <p:grpSpPr>
            <a:xfrm>
              <a:off x="6715140" y="2857496"/>
              <a:ext cx="642942" cy="428628"/>
              <a:chOff x="2428860" y="2786058"/>
              <a:chExt cx="642942" cy="428628"/>
            </a:xfrm>
          </p:grpSpPr>
          <p:sp>
            <p:nvSpPr>
              <p:cNvPr id="60" name="円/楕円 59"/>
              <p:cNvSpPr/>
              <p:nvPr/>
            </p:nvSpPr>
            <p:spPr>
              <a:xfrm>
                <a:off x="2643174" y="2786058"/>
                <a:ext cx="428628" cy="428628"/>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cxnSp>
            <p:nvCxnSpPr>
              <p:cNvPr id="61" name="直線コネクタ 60"/>
              <p:cNvCxnSpPr>
                <a:endCxn id="60" idx="2"/>
              </p:cNvCxnSpPr>
              <p:nvPr/>
            </p:nvCxnSpPr>
            <p:spPr>
              <a:xfrm>
                <a:off x="2428860" y="3000372"/>
                <a:ext cx="214314" cy="1588"/>
              </a:xfrm>
              <a:prstGeom prst="line">
                <a:avLst/>
              </a:prstGeom>
            </p:spPr>
            <p:style>
              <a:lnRef idx="3">
                <a:schemeClr val="accent4"/>
              </a:lnRef>
              <a:fillRef idx="0">
                <a:schemeClr val="accent4"/>
              </a:fillRef>
              <a:effectRef idx="2">
                <a:schemeClr val="accent4"/>
              </a:effectRef>
              <a:fontRef idx="minor">
                <a:schemeClr val="tx1"/>
              </a:fontRef>
            </p:style>
          </p:cxnSp>
        </p:grpSp>
        <p:grpSp>
          <p:nvGrpSpPr>
            <p:cNvPr id="62" name="グループ化 61"/>
            <p:cNvGrpSpPr/>
            <p:nvPr/>
          </p:nvGrpSpPr>
          <p:grpSpPr>
            <a:xfrm rot="5400000">
              <a:off x="7465239" y="2107397"/>
              <a:ext cx="642942" cy="428628"/>
              <a:chOff x="2428860" y="2786058"/>
              <a:chExt cx="642942" cy="428628"/>
            </a:xfrm>
          </p:grpSpPr>
          <p:sp>
            <p:nvSpPr>
              <p:cNvPr id="63" name="円/楕円 62"/>
              <p:cNvSpPr/>
              <p:nvPr/>
            </p:nvSpPr>
            <p:spPr>
              <a:xfrm>
                <a:off x="2643174" y="2786058"/>
                <a:ext cx="428628" cy="428628"/>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kumimoji="1" lang="ja-JP" altLang="en-US"/>
              </a:p>
            </p:txBody>
          </p:sp>
          <p:cxnSp>
            <p:nvCxnSpPr>
              <p:cNvPr id="64" name="直線コネクタ 63"/>
              <p:cNvCxnSpPr>
                <a:endCxn id="63" idx="2"/>
              </p:cNvCxnSpPr>
              <p:nvPr/>
            </p:nvCxnSpPr>
            <p:spPr>
              <a:xfrm>
                <a:off x="2428860" y="3000372"/>
                <a:ext cx="214314" cy="1588"/>
              </a:xfrm>
              <a:prstGeom prst="line">
                <a:avLst/>
              </a:prstGeom>
            </p:spPr>
            <p:style>
              <a:lnRef idx="3">
                <a:schemeClr val="accent3"/>
              </a:lnRef>
              <a:fillRef idx="0">
                <a:schemeClr val="accent3"/>
              </a:fillRef>
              <a:effectRef idx="2">
                <a:schemeClr val="accent3"/>
              </a:effectRef>
              <a:fontRef idx="minor">
                <a:schemeClr val="tx1"/>
              </a:fontRef>
            </p:style>
          </p:cxnSp>
        </p:grpSp>
      </p:grpSp>
      <p:grpSp>
        <p:nvGrpSpPr>
          <p:cNvPr id="70" name="グループ化 69"/>
          <p:cNvGrpSpPr/>
          <p:nvPr/>
        </p:nvGrpSpPr>
        <p:grpSpPr>
          <a:xfrm>
            <a:off x="4572000" y="1643050"/>
            <a:ext cx="642942" cy="2144728"/>
            <a:chOff x="3857620" y="2000240"/>
            <a:chExt cx="642942" cy="2144728"/>
          </a:xfrm>
        </p:grpSpPr>
        <p:cxnSp>
          <p:nvCxnSpPr>
            <p:cNvPr id="11" name="直線コネクタ 10"/>
            <p:cNvCxnSpPr/>
            <p:nvPr/>
          </p:nvCxnSpPr>
          <p:spPr>
            <a:xfrm rot="5400000">
              <a:off x="2785653" y="3072207"/>
              <a:ext cx="2144728" cy="794"/>
            </a:xfrm>
            <a:prstGeom prst="line">
              <a:avLst/>
            </a:prstGeom>
          </p:spPr>
          <p:style>
            <a:lnRef idx="2">
              <a:schemeClr val="dk1"/>
            </a:lnRef>
            <a:fillRef idx="0">
              <a:schemeClr val="dk1"/>
            </a:fillRef>
            <a:effectRef idx="1">
              <a:schemeClr val="dk1"/>
            </a:effectRef>
            <a:fontRef idx="minor">
              <a:schemeClr val="tx1"/>
            </a:fontRef>
          </p:style>
        </p:cxnSp>
        <p:grpSp>
          <p:nvGrpSpPr>
            <p:cNvPr id="53" name="グループ化 52"/>
            <p:cNvGrpSpPr/>
            <p:nvPr/>
          </p:nvGrpSpPr>
          <p:grpSpPr>
            <a:xfrm>
              <a:off x="3857620" y="2285992"/>
              <a:ext cx="642942" cy="428628"/>
              <a:chOff x="2428860" y="2786058"/>
              <a:chExt cx="642942" cy="428628"/>
            </a:xfrm>
          </p:grpSpPr>
          <p:sp>
            <p:nvSpPr>
              <p:cNvPr id="54" name="円/楕円 53"/>
              <p:cNvSpPr/>
              <p:nvPr/>
            </p:nvSpPr>
            <p:spPr>
              <a:xfrm>
                <a:off x="2643174" y="2786058"/>
                <a:ext cx="428628" cy="428628"/>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kumimoji="1" lang="ja-JP" altLang="en-US"/>
              </a:p>
            </p:txBody>
          </p:sp>
          <p:cxnSp>
            <p:nvCxnSpPr>
              <p:cNvPr id="55" name="直線コネクタ 54"/>
              <p:cNvCxnSpPr>
                <a:endCxn id="54" idx="2"/>
              </p:cNvCxnSpPr>
              <p:nvPr/>
            </p:nvCxnSpPr>
            <p:spPr>
              <a:xfrm>
                <a:off x="2428860" y="3000372"/>
                <a:ext cx="214314" cy="1588"/>
              </a:xfrm>
              <a:prstGeom prst="line">
                <a:avLst/>
              </a:prstGeom>
            </p:spPr>
            <p:style>
              <a:lnRef idx="3">
                <a:schemeClr val="accent3"/>
              </a:lnRef>
              <a:fillRef idx="0">
                <a:schemeClr val="accent3"/>
              </a:fillRef>
              <a:effectRef idx="2">
                <a:schemeClr val="accent3"/>
              </a:effectRef>
              <a:fontRef idx="minor">
                <a:schemeClr val="tx1"/>
              </a:fontRef>
            </p:style>
          </p:cxnSp>
        </p:grpSp>
        <p:grpSp>
          <p:nvGrpSpPr>
            <p:cNvPr id="56" name="グループ化 55"/>
            <p:cNvGrpSpPr/>
            <p:nvPr/>
          </p:nvGrpSpPr>
          <p:grpSpPr>
            <a:xfrm>
              <a:off x="3857620" y="3429000"/>
              <a:ext cx="642942" cy="428628"/>
              <a:chOff x="2428860" y="2786058"/>
              <a:chExt cx="642942" cy="428628"/>
            </a:xfrm>
          </p:grpSpPr>
          <p:sp>
            <p:nvSpPr>
              <p:cNvPr id="57" name="円/楕円 56"/>
              <p:cNvSpPr/>
              <p:nvPr/>
            </p:nvSpPr>
            <p:spPr>
              <a:xfrm>
                <a:off x="2643174" y="2786058"/>
                <a:ext cx="428628" cy="428628"/>
              </a:xfrm>
              <a:prstGeom prst="ellipse">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kumimoji="1" lang="ja-JP" altLang="en-US"/>
              </a:p>
            </p:txBody>
          </p:sp>
          <p:cxnSp>
            <p:nvCxnSpPr>
              <p:cNvPr id="58" name="直線コネクタ 57"/>
              <p:cNvCxnSpPr>
                <a:endCxn id="57" idx="2"/>
              </p:cNvCxnSpPr>
              <p:nvPr/>
            </p:nvCxnSpPr>
            <p:spPr>
              <a:xfrm>
                <a:off x="2428860" y="3000372"/>
                <a:ext cx="214314" cy="1588"/>
              </a:xfrm>
              <a:prstGeom prst="line">
                <a:avLst/>
              </a:prstGeom>
            </p:spPr>
            <p:style>
              <a:lnRef idx="3">
                <a:schemeClr val="accent4"/>
              </a:lnRef>
              <a:fillRef idx="0">
                <a:schemeClr val="accent4"/>
              </a:fillRef>
              <a:effectRef idx="2">
                <a:schemeClr val="accent4"/>
              </a:effectRef>
              <a:fontRef idx="minor">
                <a:schemeClr val="tx1"/>
              </a:fontRef>
            </p:style>
          </p:cxnSp>
        </p:grpSp>
        <p:cxnSp>
          <p:nvCxnSpPr>
            <p:cNvPr id="66" name="直線矢印コネクタ 65"/>
            <p:cNvCxnSpPr/>
            <p:nvPr/>
          </p:nvCxnSpPr>
          <p:spPr>
            <a:xfrm rot="5400000" flipH="1" flipV="1">
              <a:off x="4000496" y="3071810"/>
              <a:ext cx="571504" cy="1588"/>
            </a:xfrm>
            <a:prstGeom prst="straightConnector1">
              <a:avLst/>
            </a:prstGeom>
            <a:ln>
              <a:tailEnd type="triangle" w="lg" len="lg"/>
            </a:ln>
          </p:spPr>
          <p:style>
            <a:lnRef idx="3">
              <a:schemeClr val="accent6"/>
            </a:lnRef>
            <a:fillRef idx="0">
              <a:schemeClr val="accent6"/>
            </a:fillRef>
            <a:effectRef idx="2">
              <a:schemeClr val="accent6"/>
            </a:effectRef>
            <a:fontRef idx="minor">
              <a:schemeClr val="tx1"/>
            </a:fontRef>
          </p:style>
        </p:cxnSp>
      </p:grpSp>
      <p:sp>
        <p:nvSpPr>
          <p:cNvPr id="79" name="コンテンツ プレースホルダ 2"/>
          <p:cNvSpPr>
            <a:spLocks noGrp="1"/>
          </p:cNvSpPr>
          <p:nvPr>
            <p:ph idx="1"/>
          </p:nvPr>
        </p:nvSpPr>
        <p:spPr>
          <a:xfrm>
            <a:off x="1435608" y="4071942"/>
            <a:ext cx="7498080" cy="2176458"/>
          </a:xfrm>
        </p:spPr>
        <p:txBody>
          <a:bodyPr/>
          <a:lstStyle/>
          <a:p>
            <a:r>
              <a:rPr lang="ja-JP" altLang="en-US" dirty="0" smtClean="0"/>
              <a:t>「左 </a:t>
            </a:r>
            <a:r>
              <a:rPr lang="en-US" altLang="ja-JP" dirty="0" smtClean="0">
                <a:sym typeface="Wingdings" pitchFamily="2" charset="2"/>
              </a:rPr>
              <a:t> </a:t>
            </a:r>
            <a:r>
              <a:rPr lang="ja-JP" altLang="en-US" dirty="0" smtClean="0">
                <a:sym typeface="Wingdings" pitchFamily="2" charset="2"/>
              </a:rPr>
              <a:t>前</a:t>
            </a:r>
            <a:r>
              <a:rPr lang="ja-JP" altLang="en-US" dirty="0" smtClean="0"/>
              <a:t> </a:t>
            </a:r>
            <a:r>
              <a:rPr lang="en-US" altLang="ja-JP" dirty="0" smtClean="0">
                <a:sym typeface="Wingdings" pitchFamily="2" charset="2"/>
              </a:rPr>
              <a:t></a:t>
            </a:r>
            <a:r>
              <a:rPr lang="ja-JP" altLang="en-US" dirty="0" smtClean="0"/>
              <a:t> 右 </a:t>
            </a:r>
            <a:r>
              <a:rPr lang="en-US" altLang="ja-JP" dirty="0" smtClean="0">
                <a:sym typeface="Wingdings" pitchFamily="2" charset="2"/>
              </a:rPr>
              <a:t></a:t>
            </a:r>
            <a:r>
              <a:rPr lang="ja-JP" altLang="en-US" dirty="0" smtClean="0"/>
              <a:t> 後</a:t>
            </a:r>
            <a:r>
              <a:rPr lang="ja-JP" altLang="en-US" dirty="0" smtClean="0"/>
              <a:t>」</a:t>
            </a:r>
            <a:r>
              <a:rPr lang="ja-JP" altLang="en-US" dirty="0" smtClean="0"/>
              <a:t>の順で，移動可能な最初の方向に移動する．</a:t>
            </a:r>
            <a:endParaRPr lang="en-US" altLang="ja-JP" dirty="0" smtClean="0"/>
          </a:p>
        </p:txBody>
      </p:sp>
      <p:sp>
        <p:nvSpPr>
          <p:cNvPr id="80" name="右矢印 79"/>
          <p:cNvSpPr/>
          <p:nvPr/>
        </p:nvSpPr>
        <p:spPr>
          <a:xfrm>
            <a:off x="3571868" y="2428868"/>
            <a:ext cx="571504" cy="571504"/>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81" name="右矢印 80"/>
          <p:cNvSpPr/>
          <p:nvPr/>
        </p:nvSpPr>
        <p:spPr>
          <a:xfrm>
            <a:off x="5715008" y="2428868"/>
            <a:ext cx="571504" cy="571504"/>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回廊の判定</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基本形</a:t>
            </a:r>
          </a:p>
          <a:p>
            <a:pPr lvl="1"/>
            <a:r>
              <a:rPr lang="ja-JP" altLang="en-US" dirty="0" smtClean="0"/>
              <a:t>同一状態（位置と方向の組）が二度現れたら止める．</a:t>
            </a:r>
          </a:p>
          <a:p>
            <a:r>
              <a:rPr lang="ja-JP" altLang="en-US" dirty="0" smtClean="0"/>
              <a:t>それ以外</a:t>
            </a:r>
            <a:endParaRPr lang="ja-JP" altLang="en-US" dirty="0" smtClean="0"/>
          </a:p>
          <a:p>
            <a:pPr lvl="1"/>
            <a:r>
              <a:rPr lang="ja-JP" altLang="en-US" dirty="0" smtClean="0"/>
              <a:t>同一</a:t>
            </a:r>
            <a:r>
              <a:rPr kumimoji="1" lang="ja-JP" altLang="en-US" dirty="0" smtClean="0"/>
              <a:t>地点に </a:t>
            </a:r>
            <a:r>
              <a:rPr kumimoji="1" lang="en-US" altLang="ja-JP" dirty="0" smtClean="0"/>
              <a:t>5 </a:t>
            </a:r>
            <a:r>
              <a:rPr kumimoji="1" lang="ja-JP" altLang="en-US" dirty="0" smtClean="0"/>
              <a:t>回到達したら止める．</a:t>
            </a:r>
          </a:p>
          <a:p>
            <a:pPr lvl="1"/>
            <a:r>
              <a:rPr lang="ja-JP" altLang="en-US" dirty="0" smtClean="0"/>
              <a:t>全体で </a:t>
            </a:r>
            <a:r>
              <a:rPr lang="en-US" altLang="ja-JP" dirty="0" smtClean="0"/>
              <a:t>2</a:t>
            </a:r>
            <a:r>
              <a:rPr lang="ja-JP" altLang="en-US" dirty="0" smtClean="0"/>
              <a:t> </a:t>
            </a:r>
            <a:r>
              <a:rPr lang="en-US" altLang="ja-JP" dirty="0" smtClean="0"/>
              <a:t>× (</a:t>
            </a:r>
            <a:r>
              <a:rPr lang="ja-JP" altLang="en-US" dirty="0" smtClean="0"/>
              <a:t>セルの数 − </a:t>
            </a:r>
            <a:r>
              <a:rPr lang="en-US" altLang="ja-JP" dirty="0" smtClean="0"/>
              <a:t>1</a:t>
            </a:r>
            <a:r>
              <a:rPr lang="en-US" altLang="ja-JP" dirty="0" smtClean="0"/>
              <a:t>) </a:t>
            </a:r>
            <a:r>
              <a:rPr lang="ja-JP" altLang="en-US" dirty="0" smtClean="0"/>
              <a:t>回以上移動したところで止める．</a:t>
            </a:r>
          </a:p>
          <a:p>
            <a:pPr lvl="1"/>
            <a:r>
              <a:rPr lang="ja-JP" altLang="en-US" dirty="0" smtClean="0"/>
              <a:t>開始地点に無事戻ってきたら</a:t>
            </a:r>
            <a:r>
              <a:rPr lang="ja-JP" altLang="en-US" smtClean="0"/>
              <a:t>止める．</a:t>
            </a:r>
            <a:endParaRPr lang="en-US" altLang="ja-JP"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クレジット</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原案</a:t>
            </a:r>
          </a:p>
          <a:p>
            <a:pPr lvl="1"/>
            <a:r>
              <a:rPr lang="ja-JP" altLang="en-US" dirty="0" smtClean="0"/>
              <a:t>野田</a:t>
            </a:r>
          </a:p>
          <a:p>
            <a:r>
              <a:rPr kumimoji="1" lang="ja-JP" altLang="en-US" dirty="0" smtClean="0"/>
              <a:t>解答例</a:t>
            </a:r>
          </a:p>
          <a:p>
            <a:pPr lvl="1"/>
            <a:r>
              <a:rPr kumimoji="1" lang="ja-JP" altLang="en-US" dirty="0" smtClean="0"/>
              <a:t>吉田，泉</a:t>
            </a:r>
          </a:p>
          <a:p>
            <a:r>
              <a:rPr lang="ja-JP" altLang="en-US" dirty="0" smtClean="0"/>
              <a:t>入出力</a:t>
            </a:r>
            <a:endParaRPr kumimoji="1" lang="ja-JP" altLang="en-US" dirty="0" smtClean="0"/>
          </a:p>
          <a:p>
            <a:pPr lvl="1"/>
            <a:r>
              <a:rPr lang="ja-JP" altLang="en-US" dirty="0" smtClean="0"/>
              <a:t>吉田，泉</a:t>
            </a:r>
          </a:p>
          <a:p>
            <a:r>
              <a:rPr kumimoji="1" lang="ja-JP" altLang="en-US" dirty="0" smtClean="0"/>
              <a:t>英文</a:t>
            </a:r>
          </a:p>
          <a:p>
            <a:pPr lvl="1"/>
            <a:r>
              <a:rPr lang="ja-JP" altLang="en-US" dirty="0" smtClean="0"/>
              <a:t>北村</a:t>
            </a:r>
            <a:endParaRPr kumimoji="1" lang="ja-JP" altLang="en-US"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フレッシュ">
  <a:themeElements>
    <a:clrScheme name="フレッシュ">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手書き">
      <a:majorFont>
        <a:latin typeface="Comic Sans MS"/>
        <a:ea typeface="YOzFontNP04"/>
        <a:cs typeface=""/>
      </a:majorFont>
      <a:minorFont>
        <a:latin typeface="Comic Sans MS"/>
        <a:ea typeface="YOzFontNP04"/>
        <a:cs typeface=""/>
      </a:minorFont>
    </a:fontScheme>
    <a:fmtScheme name="フレッシュ">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334</TotalTime>
  <Words>137</Words>
  <Application>Microsoft Office PowerPoint</Application>
  <PresentationFormat>画面に合わせる (4:3)</PresentationFormat>
  <Paragraphs>30</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フレッシュ</vt:lpstr>
      <vt:lpstr>Problem B: Left Hand Rule</vt:lpstr>
      <vt:lpstr>問題概要</vt:lpstr>
      <vt:lpstr>提出概況</vt:lpstr>
      <vt:lpstr>迷路の表現</vt:lpstr>
      <vt:lpstr>左手法の模倣</vt:lpstr>
      <vt:lpstr>回廊の判定</vt:lpstr>
      <vt:lpstr>クレジット</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B: Left Hand Rule</dc:title>
  <dc:creator>Yusuke Izumi</dc:creator>
  <cp:lastModifiedBy>Yusuke Izumi</cp:lastModifiedBy>
  <cp:revision>30</cp:revision>
  <dcterms:created xsi:type="dcterms:W3CDTF">2008-09-13T01:41:13Z</dcterms:created>
  <dcterms:modified xsi:type="dcterms:W3CDTF">2008-09-13T07:21:03Z</dcterms:modified>
</cp:coreProperties>
</file>